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38" r:id="rId2"/>
    <p:sldId id="257" r:id="rId3"/>
    <p:sldId id="385" r:id="rId4"/>
    <p:sldId id="452" r:id="rId5"/>
    <p:sldId id="453" r:id="rId6"/>
    <p:sldId id="372" r:id="rId7"/>
    <p:sldId id="355" r:id="rId8"/>
    <p:sldId id="356" r:id="rId9"/>
    <p:sldId id="357" r:id="rId10"/>
    <p:sldId id="340" r:id="rId11"/>
    <p:sldId id="358" r:id="rId12"/>
    <p:sldId id="361" r:id="rId13"/>
    <p:sldId id="362" r:id="rId14"/>
    <p:sldId id="364" r:id="rId15"/>
    <p:sldId id="467" r:id="rId16"/>
    <p:sldId id="493" r:id="rId17"/>
    <p:sldId id="494" r:id="rId18"/>
    <p:sldId id="495" r:id="rId19"/>
    <p:sldId id="367" r:id="rId20"/>
    <p:sldId id="496" r:id="rId21"/>
    <p:sldId id="468" r:id="rId22"/>
    <p:sldId id="341" r:id="rId23"/>
    <p:sldId id="342" r:id="rId24"/>
    <p:sldId id="351" r:id="rId25"/>
    <p:sldId id="386" r:id="rId26"/>
    <p:sldId id="392" r:id="rId27"/>
    <p:sldId id="387" r:id="rId28"/>
    <p:sldId id="388" r:id="rId29"/>
    <p:sldId id="389" r:id="rId30"/>
    <p:sldId id="376" r:id="rId31"/>
    <p:sldId id="394" r:id="rId32"/>
    <p:sldId id="395" r:id="rId33"/>
    <p:sldId id="398" r:id="rId34"/>
    <p:sldId id="397" r:id="rId35"/>
    <p:sldId id="390" r:id="rId36"/>
    <p:sldId id="377" r:id="rId37"/>
    <p:sldId id="497" r:id="rId38"/>
    <p:sldId id="400" r:id="rId39"/>
    <p:sldId id="451" r:id="rId40"/>
    <p:sldId id="38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A3102"/>
    <a:srgbClr val="CA2A02"/>
    <a:srgbClr val="CC0000"/>
    <a:srgbClr val="D52B1E"/>
    <a:srgbClr val="CA2102"/>
    <a:srgbClr val="688791"/>
    <a:srgbClr val="FD241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90" autoAdjust="0"/>
  </p:normalViewPr>
  <p:slideViewPr>
    <p:cSldViewPr>
      <p:cViewPr>
        <p:scale>
          <a:sx n="90" d="100"/>
          <a:sy n="90" d="100"/>
        </p:scale>
        <p:origin x="-2148" y="-324"/>
      </p:cViewPr>
      <p:guideLst>
        <p:guide orient="horz" pos="2160"/>
        <p:guide orient="horz" pos="572"/>
        <p:guide orient="horz" pos="3884"/>
        <p:guide orient="horz" pos="210"/>
        <p:guide orient="horz" pos="4110"/>
        <p:guide orient="horz" pos="799"/>
        <p:guide orient="horz" pos="4020"/>
        <p:guide pos="5511"/>
        <p:guide pos="295"/>
        <p:guide pos="283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col"/>
        <c:grouping val="stacked"/>
        <c:ser>
          <c:idx val="1"/>
          <c:order val="0"/>
          <c:tx>
            <c:v>North America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Emissions'!$AK$8:$AX$8</c:f>
              <c:numCache>
                <c:formatCode>[&gt;=0.05]0.0;[=0]\-;\^</c:formatCode>
                <c:ptCount val="14"/>
                <c:pt idx="0">
                  <c:v>7349.8879871091895</c:v>
                </c:pt>
                <c:pt idx="1">
                  <c:v>7222.7627918611834</c:v>
                </c:pt>
                <c:pt idx="2">
                  <c:v>7277.5044529240768</c:v>
                </c:pt>
                <c:pt idx="3">
                  <c:v>7375.7735302768297</c:v>
                </c:pt>
                <c:pt idx="4">
                  <c:v>7524.6005252222403</c:v>
                </c:pt>
                <c:pt idx="5">
                  <c:v>7580.8373528535585</c:v>
                </c:pt>
                <c:pt idx="6">
                  <c:v>7503.4234437840196</c:v>
                </c:pt>
                <c:pt idx="7">
                  <c:v>7627.5976132365795</c:v>
                </c:pt>
                <c:pt idx="8">
                  <c:v>7424.1841606167027</c:v>
                </c:pt>
                <c:pt idx="9">
                  <c:v>6956.3259836616553</c:v>
                </c:pt>
                <c:pt idx="10">
                  <c:v>7226.2764693691224</c:v>
                </c:pt>
                <c:pt idx="11">
                  <c:v>7118.6334690120102</c:v>
                </c:pt>
                <c:pt idx="12">
                  <c:v>6898.2186781878427</c:v>
                </c:pt>
                <c:pt idx="13">
                  <c:v>7047.4698897001199</c:v>
                </c:pt>
              </c:numCache>
            </c:numRef>
          </c:val>
        </c:ser>
        <c:ser>
          <c:idx val="2"/>
          <c:order val="1"/>
          <c:tx>
            <c:v>S. &amp; Cent. America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Emissions'!$AK$19:$AX$19</c:f>
              <c:numCache>
                <c:formatCode>[&gt;=0.05]0.0;[=0]\-;\^</c:formatCode>
                <c:ptCount val="14"/>
                <c:pt idx="0">
                  <c:v>981.77947242747564</c:v>
                </c:pt>
                <c:pt idx="1">
                  <c:v>999.24804978512361</c:v>
                </c:pt>
                <c:pt idx="2">
                  <c:v>993.62369635906236</c:v>
                </c:pt>
                <c:pt idx="3">
                  <c:v>999.45526585771665</c:v>
                </c:pt>
                <c:pt idx="4">
                  <c:v>1055.8990107973598</c:v>
                </c:pt>
                <c:pt idx="5">
                  <c:v>1086.0616885124198</c:v>
                </c:pt>
                <c:pt idx="6">
                  <c:v>1130.1993320395486</c:v>
                </c:pt>
                <c:pt idx="7">
                  <c:v>1193.3449925212999</c:v>
                </c:pt>
                <c:pt idx="8">
                  <c:v>1234.2699018601406</c:v>
                </c:pt>
                <c:pt idx="9">
                  <c:v>1216.4914061194293</c:v>
                </c:pt>
                <c:pt idx="10">
                  <c:v>1282.5787942339198</c:v>
                </c:pt>
                <c:pt idx="11">
                  <c:v>1321.3342689069798</c:v>
                </c:pt>
                <c:pt idx="12">
                  <c:v>1370.54936656716</c:v>
                </c:pt>
                <c:pt idx="13">
                  <c:v>1428.1946532540398</c:v>
                </c:pt>
              </c:numCache>
            </c:numRef>
          </c:val>
        </c:ser>
        <c:ser>
          <c:idx val="3"/>
          <c:order val="2"/>
          <c:tx>
            <c:v>Europe &amp; Eurasia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Emissions'!$AK$53:$AX$53</c:f>
              <c:numCache>
                <c:formatCode>[&gt;=0.05]0.0;[=0]\-;\^</c:formatCode>
                <c:ptCount val="14"/>
                <c:pt idx="0">
                  <c:v>7031.6274320652128</c:v>
                </c:pt>
                <c:pt idx="1">
                  <c:v>7103.6573753120674</c:v>
                </c:pt>
                <c:pt idx="2">
                  <c:v>7097.1845081377014</c:v>
                </c:pt>
                <c:pt idx="3">
                  <c:v>7276.1927730942825</c:v>
                </c:pt>
                <c:pt idx="4">
                  <c:v>7336.0882774995525</c:v>
                </c:pt>
                <c:pt idx="5">
                  <c:v>7318.43691970283</c:v>
                </c:pt>
                <c:pt idx="6">
                  <c:v>7458.9528680359526</c:v>
                </c:pt>
                <c:pt idx="7">
                  <c:v>7439.9484581709085</c:v>
                </c:pt>
                <c:pt idx="8">
                  <c:v>7402.344771571883</c:v>
                </c:pt>
                <c:pt idx="9">
                  <c:v>6885.9215752015025</c:v>
                </c:pt>
                <c:pt idx="10">
                  <c:v>7089.4666044702153</c:v>
                </c:pt>
                <c:pt idx="11">
                  <c:v>7089.6758375402196</c:v>
                </c:pt>
                <c:pt idx="12">
                  <c:v>7078.4865360072927</c:v>
                </c:pt>
                <c:pt idx="13">
                  <c:v>6961.9361024203499</c:v>
                </c:pt>
              </c:numCache>
            </c:numRef>
          </c:val>
        </c:ser>
        <c:ser>
          <c:idx val="4"/>
          <c:order val="3"/>
          <c:tx>
            <c:v>Middle East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Emissions'!$AK$62:$AX$62</c:f>
              <c:numCache>
                <c:formatCode>[&gt;=0.05]0.0;[=0]\-;\^</c:formatCode>
                <c:ptCount val="14"/>
                <c:pt idx="0">
                  <c:v>1171.9687880603201</c:v>
                </c:pt>
                <c:pt idx="1">
                  <c:v>1232.2160651171407</c:v>
                </c:pt>
                <c:pt idx="2">
                  <c:v>1284.2086036242613</c:v>
                </c:pt>
                <c:pt idx="3">
                  <c:v>1340.6213985585489</c:v>
                </c:pt>
                <c:pt idx="4">
                  <c:v>1442.6397812451301</c:v>
                </c:pt>
                <c:pt idx="5">
                  <c:v>1521.0090578828301</c:v>
                </c:pt>
                <c:pt idx="6">
                  <c:v>1576.8582172900799</c:v>
                </c:pt>
                <c:pt idx="7">
                  <c:v>1667.6809219976899</c:v>
                </c:pt>
                <c:pt idx="8">
                  <c:v>1801.44280240954</c:v>
                </c:pt>
                <c:pt idx="9">
                  <c:v>1854.0133697961001</c:v>
                </c:pt>
                <c:pt idx="10">
                  <c:v>1937.6726842346393</c:v>
                </c:pt>
                <c:pt idx="11">
                  <c:v>1995.42730696239</c:v>
                </c:pt>
                <c:pt idx="12">
                  <c:v>2070.4428996182787</c:v>
                </c:pt>
                <c:pt idx="13">
                  <c:v>2118.9418981121198</c:v>
                </c:pt>
              </c:numCache>
            </c:numRef>
          </c:val>
        </c:ser>
        <c:ser>
          <c:idx val="5"/>
          <c:order val="4"/>
          <c:tx>
            <c:v>Africa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Emissions'!$AK$68:$AX$68</c:f>
              <c:numCache>
                <c:formatCode>[&gt;=0.05]0.0;[=0]\-;\^</c:formatCode>
                <c:ptCount val="14"/>
                <c:pt idx="0">
                  <c:v>816.07903765156152</c:v>
                </c:pt>
                <c:pt idx="1">
                  <c:v>836.18057101770137</c:v>
                </c:pt>
                <c:pt idx="2">
                  <c:v>860.47822271030293</c:v>
                </c:pt>
                <c:pt idx="3">
                  <c:v>899.14105746743371</c:v>
                </c:pt>
                <c:pt idx="4">
                  <c:v>949.88024369601294</c:v>
                </c:pt>
                <c:pt idx="5">
                  <c:v>977.65752989446798</c:v>
                </c:pt>
                <c:pt idx="6">
                  <c:v>987.00616788997627</c:v>
                </c:pt>
                <c:pt idx="7">
                  <c:v>1038.2124428772092</c:v>
                </c:pt>
                <c:pt idx="8">
                  <c:v>1100.44553050382</c:v>
                </c:pt>
                <c:pt idx="9">
                  <c:v>1085.2863807844701</c:v>
                </c:pt>
                <c:pt idx="10">
                  <c:v>1125.8882874114599</c:v>
                </c:pt>
                <c:pt idx="11">
                  <c:v>1110.4746201456701</c:v>
                </c:pt>
                <c:pt idx="12">
                  <c:v>1149.49155854996</c:v>
                </c:pt>
                <c:pt idx="13">
                  <c:v>1164.0157799577307</c:v>
                </c:pt>
              </c:numCache>
            </c:numRef>
          </c:val>
        </c:ser>
        <c:ser>
          <c:idx val="6"/>
          <c:order val="5"/>
          <c:tx>
            <c:v>Asia Pacific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Emissions'!$AK$87:$AX$87</c:f>
              <c:numCache>
                <c:formatCode>[&gt;=0.05]0.0;[=0]\-;\^</c:formatCode>
                <c:ptCount val="14"/>
                <c:pt idx="0">
                  <c:v>8039.5556757296226</c:v>
                </c:pt>
                <c:pt idx="1">
                  <c:v>8218.88476648293</c:v>
                </c:pt>
                <c:pt idx="2">
                  <c:v>8564.4119707064801</c:v>
                </c:pt>
                <c:pt idx="3">
                  <c:v>9392.306861054607</c:v>
                </c:pt>
                <c:pt idx="4">
                  <c:v>10344.319199416201</c:v>
                </c:pt>
                <c:pt idx="5">
                  <c:v>10995.624797608905</c:v>
                </c:pt>
                <c:pt idx="6">
                  <c:v>11711.4270731629</c:v>
                </c:pt>
                <c:pt idx="7">
                  <c:v>12319.061457189006</c:v>
                </c:pt>
                <c:pt idx="8">
                  <c:v>12652.8227497033</c:v>
                </c:pt>
                <c:pt idx="9">
                  <c:v>13141.3335979202</c:v>
                </c:pt>
                <c:pt idx="10">
                  <c:v>14214.019071963594</c:v>
                </c:pt>
                <c:pt idx="11">
                  <c:v>15125.825448156111</c:v>
                </c:pt>
                <c:pt idx="12">
                  <c:v>15897.460530058794</c:v>
                </c:pt>
                <c:pt idx="13">
                  <c:v>16373.878133881892</c:v>
                </c:pt>
              </c:numCache>
            </c:numRef>
          </c:val>
        </c:ser>
        <c:overlap val="100"/>
        <c:axId val="47922176"/>
        <c:axId val="47945216"/>
      </c:barChart>
      <c:catAx>
        <c:axId val="47922176"/>
        <c:scaling>
          <c:orientation val="minMax"/>
        </c:scaling>
        <c:axPos val="b"/>
        <c:numFmt formatCode="General" sourceLinked="1"/>
        <c:tickLblPos val="nextTo"/>
        <c:crossAx val="47945216"/>
        <c:crosses val="autoZero"/>
        <c:auto val="1"/>
        <c:lblAlgn val="ctr"/>
        <c:lblOffset val="100"/>
      </c:catAx>
      <c:valAx>
        <c:axId val="47945216"/>
        <c:scaling>
          <c:orientation val="minMax"/>
        </c:scaling>
        <c:axPos val="l"/>
        <c:majorGridlines/>
        <c:numFmt formatCode="[&gt;=0.05]0.0;[=0]\-;\^" sourceLinked="1"/>
        <c:tickLblPos val="nextTo"/>
        <c:crossAx val="47922176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dLbls>
            <c:showVal val="1"/>
            <c:showCatName val="1"/>
            <c:showLeaderLines val="1"/>
          </c:dLbls>
          <c:cat>
            <c:strRef>
              <c:f>('Electricity Generation '!$A$8,'Electricity Generation '!$A$19,'Electricity Generation '!$A$53,'Electricity Generation '!$A$62,'Electricity Generation '!$A$68,'Electricity Generation '!$A$87)</c:f>
              <c:strCache>
                <c:ptCount val="6"/>
                <c:pt idx="0">
                  <c:v>Total North America</c:v>
                </c:pt>
                <c:pt idx="1">
                  <c:v>Total S. &amp; Cent. America</c:v>
                </c:pt>
                <c:pt idx="2">
                  <c:v>Total Europe &amp; Eurasia</c:v>
                </c:pt>
                <c:pt idx="3">
                  <c:v>Total Middle East</c:v>
                </c:pt>
                <c:pt idx="4">
                  <c:v>Total Africa</c:v>
                </c:pt>
                <c:pt idx="5">
                  <c:v>Total Asia Pacific</c:v>
                </c:pt>
              </c:strCache>
            </c:strRef>
          </c:cat>
          <c:val>
            <c:numRef>
              <c:f>('Electricity Generation '!$AD$8,'Electricity Generation '!$AD$19,'Electricity Generation '!$AD$53,'Electricity Generation '!$AD$62,'Electricity Generation '!$AD$68,'Electricity Generation '!$AD$87)</c:f>
              <c:numCache>
                <c:formatCode>[&gt;=0.05]0.0;[=0]\-;\^</c:formatCode>
                <c:ptCount val="6"/>
                <c:pt idx="0">
                  <c:v>5180.8213262895742</c:v>
                </c:pt>
                <c:pt idx="1">
                  <c:v>1236.5372340015799</c:v>
                </c:pt>
                <c:pt idx="2">
                  <c:v>5324.0816135577043</c:v>
                </c:pt>
                <c:pt idx="3">
                  <c:v>1012.83575922722</c:v>
                </c:pt>
                <c:pt idx="4">
                  <c:v>703.00041160374201</c:v>
                </c:pt>
                <c:pt idx="5">
                  <c:v>9669.7327160543755</c:v>
                </c:pt>
              </c:numCache>
            </c:numRef>
          </c:val>
        </c:ser>
        <c:dLbls>
          <c:showVal val="1"/>
          <c:showCatName val="1"/>
        </c:dLbls>
        <c:firstSliceAng val="0"/>
      </c:pieChart>
    </c:plotArea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3"/>
  <c:chart>
    <c:plotArea>
      <c:layout/>
      <c:barChart>
        <c:barDir val="col"/>
        <c:grouping val="clustered"/>
        <c:ser>
          <c:idx val="1"/>
          <c:order val="0"/>
          <c:cat>
            <c:numRef>
              <c:f>'Geothermal capacity'!$E$4:$T$4</c:f>
              <c:numCache>
                <c:formatCode>General</c:formatCode>
                <c:ptCount val="16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</c:numCache>
            </c:numRef>
          </c:cat>
          <c:val>
            <c:numRef>
              <c:f>'Geothermal capacity'!$E$30:$T$30</c:f>
              <c:numCache>
                <c:formatCode>0</c:formatCode>
                <c:ptCount val="16"/>
                <c:pt idx="0">
                  <c:v>5891.6500000000024</c:v>
                </c:pt>
                <c:pt idx="1">
                  <c:v>6754.75</c:v>
                </c:pt>
                <c:pt idx="2">
                  <c:v>8583.5</c:v>
                </c:pt>
                <c:pt idx="3">
                  <c:v>8722.4933333333283</c:v>
                </c:pt>
                <c:pt idx="4">
                  <c:v>8849.3866666666618</c:v>
                </c:pt>
                <c:pt idx="5">
                  <c:v>9092.98</c:v>
                </c:pt>
                <c:pt idx="6">
                  <c:v>9209.3499999999894</c:v>
                </c:pt>
                <c:pt idx="7">
                  <c:v>9324.8499999999894</c:v>
                </c:pt>
                <c:pt idx="8">
                  <c:v>9636.75</c:v>
                </c:pt>
                <c:pt idx="9">
                  <c:v>10102.6</c:v>
                </c:pt>
                <c:pt idx="10">
                  <c:v>10537</c:v>
                </c:pt>
                <c:pt idx="11">
                  <c:v>10850.900000000001</c:v>
                </c:pt>
                <c:pt idx="12">
                  <c:v>11116</c:v>
                </c:pt>
                <c:pt idx="13">
                  <c:v>11035.601000000002</c:v>
                </c:pt>
                <c:pt idx="14">
                  <c:v>11361.301000000001</c:v>
                </c:pt>
                <c:pt idx="15">
                  <c:v>11709.001</c:v>
                </c:pt>
              </c:numCache>
            </c:numRef>
          </c:val>
        </c:ser>
        <c:axId val="80311808"/>
        <c:axId val="80313728"/>
      </c:barChart>
      <c:catAx>
        <c:axId val="80311808"/>
        <c:scaling>
          <c:orientation val="minMax"/>
        </c:scaling>
        <c:axPos val="b"/>
        <c:numFmt formatCode="General" sourceLinked="1"/>
        <c:tickLblPos val="nextTo"/>
        <c:crossAx val="80313728"/>
        <c:crosses val="autoZero"/>
        <c:auto val="1"/>
        <c:lblAlgn val="ctr"/>
        <c:lblOffset val="100"/>
      </c:catAx>
      <c:valAx>
        <c:axId val="80313728"/>
        <c:scaling>
          <c:orientation val="minMax"/>
        </c:scaling>
        <c:axPos val="l"/>
        <c:majorGridlines/>
        <c:numFmt formatCode="0" sourceLinked="1"/>
        <c:tickLblPos val="nextTo"/>
        <c:crossAx val="80311808"/>
        <c:crosses val="autoZero"/>
        <c:crossBetween val="between"/>
      </c:valAx>
    </c:plotArea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2013</a:t>
            </a:r>
          </a:p>
        </c:rich>
      </c:tx>
      <c:layout>
        <c:manualLayout>
          <c:xMode val="edge"/>
          <c:yMode val="edge"/>
          <c:x val="0.45321730096237967"/>
          <c:y val="0.26521966309299"/>
        </c:manualLayout>
      </c:layout>
    </c:title>
    <c:plotArea>
      <c:layout/>
      <c:barChart>
        <c:barDir val="col"/>
        <c:grouping val="clustered"/>
        <c:ser>
          <c:idx val="0"/>
          <c:order val="0"/>
          <c:cat>
            <c:strRef>
              <c:f>'Geothermal capacity'!$A$11:$A$29</c:f>
              <c:strCache>
                <c:ptCount val="19"/>
                <c:pt idx="0">
                  <c:v>Ethiopia</c:v>
                </c:pt>
                <c:pt idx="1">
                  <c:v>France (Guadeloupe)</c:v>
                </c:pt>
                <c:pt idx="2">
                  <c:v>Germany</c:v>
                </c:pt>
                <c:pt idx="3">
                  <c:v>Guatemala</c:v>
                </c:pt>
                <c:pt idx="4">
                  <c:v>Iceland</c:v>
                </c:pt>
                <c:pt idx="5">
                  <c:v>Indonesia</c:v>
                </c:pt>
                <c:pt idx="6">
                  <c:v>Italy</c:v>
                </c:pt>
                <c:pt idx="7">
                  <c:v>Japan</c:v>
                </c:pt>
                <c:pt idx="8">
                  <c:v>Kenya</c:v>
                </c:pt>
                <c:pt idx="9">
                  <c:v>Mexico</c:v>
                </c:pt>
                <c:pt idx="10">
                  <c:v>New Zealand</c:v>
                </c:pt>
                <c:pt idx="11">
                  <c:v>Nicaragua</c:v>
                </c:pt>
                <c:pt idx="12">
                  <c:v>Papua New Guinea</c:v>
                </c:pt>
                <c:pt idx="13">
                  <c:v>Philippines</c:v>
                </c:pt>
                <c:pt idx="14">
                  <c:v>Portugal (The Azores)</c:v>
                </c:pt>
                <c:pt idx="15">
                  <c:v>Russia (Kamchatka)</c:v>
                </c:pt>
                <c:pt idx="16">
                  <c:v>Thailand</c:v>
                </c:pt>
                <c:pt idx="17">
                  <c:v>Turkey</c:v>
                </c:pt>
                <c:pt idx="18">
                  <c:v>US</c:v>
                </c:pt>
              </c:strCache>
            </c:strRef>
          </c:cat>
          <c:val>
            <c:numRef>
              <c:f>'Geothermal capacity'!$T$11:$T$29</c:f>
              <c:numCache>
                <c:formatCode>0</c:formatCode>
                <c:ptCount val="19"/>
                <c:pt idx="0">
                  <c:v>7.3</c:v>
                </c:pt>
                <c:pt idx="1">
                  <c:v>17</c:v>
                </c:pt>
                <c:pt idx="2">
                  <c:v>17.3</c:v>
                </c:pt>
                <c:pt idx="3">
                  <c:v>48</c:v>
                </c:pt>
                <c:pt idx="4">
                  <c:v>665</c:v>
                </c:pt>
                <c:pt idx="5">
                  <c:v>1339</c:v>
                </c:pt>
                <c:pt idx="6">
                  <c:v>875.5</c:v>
                </c:pt>
                <c:pt idx="7">
                  <c:v>503</c:v>
                </c:pt>
                <c:pt idx="8">
                  <c:v>252.5</c:v>
                </c:pt>
                <c:pt idx="9">
                  <c:v>823.4</c:v>
                </c:pt>
                <c:pt idx="10">
                  <c:v>855.09999999999991</c:v>
                </c:pt>
                <c:pt idx="11">
                  <c:v>159.5</c:v>
                </c:pt>
                <c:pt idx="12">
                  <c:v>56</c:v>
                </c:pt>
                <c:pt idx="13">
                  <c:v>1868</c:v>
                </c:pt>
                <c:pt idx="14">
                  <c:v>29</c:v>
                </c:pt>
                <c:pt idx="15">
                  <c:v>82</c:v>
                </c:pt>
                <c:pt idx="16">
                  <c:v>0.30000000000000016</c:v>
                </c:pt>
                <c:pt idx="17">
                  <c:v>226.20099999999999</c:v>
                </c:pt>
                <c:pt idx="18">
                  <c:v>3442</c:v>
                </c:pt>
              </c:numCache>
            </c:numRef>
          </c:val>
        </c:ser>
        <c:dLbls>
          <c:showVal val="1"/>
        </c:dLbls>
        <c:overlap val="-25"/>
        <c:axId val="92430336"/>
        <c:axId val="92432256"/>
      </c:barChart>
      <c:catAx>
        <c:axId val="92430336"/>
        <c:scaling>
          <c:orientation val="minMax"/>
        </c:scaling>
        <c:axPos val="b"/>
        <c:majorTickMark val="none"/>
        <c:tickLblPos val="nextTo"/>
        <c:crossAx val="92432256"/>
        <c:crosses val="autoZero"/>
        <c:auto val="1"/>
        <c:lblAlgn val="ctr"/>
        <c:lblOffset val="100"/>
      </c:catAx>
      <c:valAx>
        <c:axId val="92432256"/>
        <c:scaling>
          <c:orientation val="minMax"/>
        </c:scaling>
        <c:delete val="1"/>
        <c:axPos val="l"/>
        <c:numFmt formatCode="0" sourceLinked="1"/>
        <c:majorTickMark val="none"/>
        <c:tickLblPos val="none"/>
        <c:crossAx val="92430336"/>
        <c:crosses val="autoZero"/>
        <c:crossBetween val="between"/>
      </c:valAx>
    </c:plotArea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A4576-8FDF-422F-9AF9-F5A1B2F58AA1}" type="datetimeFigureOut">
              <a:rPr lang="en-GB" smtClean="0"/>
              <a:pPr/>
              <a:t>12/09/2014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7451A-EE29-45E8-AFAE-D5220EAED7E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5410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85D86B-1437-4F31-987A-14A987A204CA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Titl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636913"/>
            <a:ext cx="6317488" cy="648072"/>
          </a:xfrm>
          <a:solidFill>
            <a:srgbClr val="D52B1E"/>
          </a:solidFill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36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149080"/>
            <a:ext cx="5669488" cy="4608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24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 of Presenter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81128"/>
            <a:ext cx="5669488" cy="3096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14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dirty="0" smtClean="0"/>
              <a:t>Title of Presenter</a:t>
            </a:r>
            <a:endParaRPr lang="en-GB" dirty="0"/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End Slide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779912" y="1628920"/>
            <a:ext cx="5364088" cy="1080000"/>
          </a:xfrm>
          <a:prstGeom prst="rect">
            <a:avLst/>
          </a:prstGeom>
          <a:solidFill>
            <a:srgbClr val="D52B1E"/>
          </a:solidFill>
        </p:spPr>
        <p:txBody>
          <a:bodyPr vert="horz" lIns="91440" tIns="45720" rIns="91440" bIns="45720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54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Come</a:t>
            </a:r>
            <a:r>
              <a:rPr lang="en-GB" dirty="0" smtClean="0"/>
              <a:t> </a:t>
            </a:r>
            <a:r>
              <a:rPr lang="en-GB" sz="54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Here.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987824" y="2924944"/>
            <a:ext cx="6156176" cy="1080120"/>
          </a:xfrm>
          <a:prstGeom prst="rect">
            <a:avLst/>
          </a:prstGeom>
          <a:solidFill>
            <a:srgbClr val="D52B1E"/>
          </a:solidFill>
        </p:spPr>
        <p:txBody>
          <a:bodyPr vert="horz" lIns="91440" tIns="45720" rIns="91440" bIns="45720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5400" dirty="0" smtClean="0"/>
              <a:t>Go Anywhere.</a:t>
            </a:r>
            <a:endParaRPr lang="en-GB" sz="5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545542" y="4653136"/>
            <a:ext cx="4608336" cy="43204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2400" b="1" baseline="0" dirty="0" smtClean="0">
                <a:solidFill>
                  <a:srgbClr val="FF2225"/>
                </a:solidFill>
                <a:latin typeface="Arial" charset="0"/>
                <a:ea typeface="ヒラギノ角ゴ Pro W3" charset="-128"/>
                <a:cs typeface="Arial" charset="0"/>
                <a:sym typeface="Gill Sans" charset="0"/>
              </a:defRPr>
            </a:lvl1pPr>
            <a:lvl2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sz="2000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2pPr>
            <a:lvl3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>
                <a:solidFill>
                  <a:srgbClr val="CA2102"/>
                </a:solidFill>
              </a:rPr>
              <a:t>That’s</a:t>
            </a:r>
            <a:r>
              <a:rPr lang="en-GB" baseline="0" dirty="0" smtClean="0">
                <a:solidFill>
                  <a:srgbClr val="CA2102"/>
                </a:solidFill>
              </a:rPr>
              <a:t> the difference</a:t>
            </a:r>
            <a:endParaRPr lang="en-GB" dirty="0">
              <a:solidFill>
                <a:srgbClr val="CA2102"/>
              </a:solidFill>
            </a:endParaRPr>
          </a:p>
        </p:txBody>
      </p:sp>
      <p:pic>
        <p:nvPicPr>
          <p:cNvPr id="5" name="Picture 2" descr="http://www.abdn.ac.uk/pgopenday/uploads/media/screen%20saver%20jpeg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4" r="30750" b="38973"/>
          <a:stretch/>
        </p:blipFill>
        <p:spPr bwMode="auto">
          <a:xfrm>
            <a:off x="-652" y="4671250"/>
            <a:ext cx="3312368" cy="219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4635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8013"/>
            <a:ext cx="7540625" cy="63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43100"/>
            <a:ext cx="3694113" cy="4454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4713" y="1943100"/>
            <a:ext cx="3694112" cy="21510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4713" y="4246563"/>
            <a:ext cx="3694112" cy="2151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47745825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oA Title and Content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pics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740211" y="692696"/>
            <a:ext cx="4403725" cy="590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08050"/>
            <a:ext cx="4043363" cy="547370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Section Header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ic3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2165350"/>
            <a:ext cx="91503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2718048"/>
            <a:ext cx="6318000" cy="6480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Section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UoA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08050"/>
            <a:ext cx="4038600" cy="547370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08050"/>
            <a:ext cx="4038600" cy="547370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Objec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8256"/>
            <a:ext cx="6948264" cy="710952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68414"/>
            <a:ext cx="8229600" cy="5113336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92696"/>
            <a:ext cx="9144000" cy="360363"/>
          </a:xfrm>
          <a:solidFill>
            <a:srgbClr val="D52B1E"/>
          </a:solidFill>
        </p:spPr>
        <p:txBody>
          <a:bodyPr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1800" b="1" kern="1200" baseline="0" dirty="0" smtClean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US" dirty="0" smtClean="0"/>
              <a:t>Object Caption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-18256"/>
            <a:ext cx="6948264" cy="710952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08049"/>
            <a:ext cx="8229600" cy="5473701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68313" y="332656"/>
            <a:ext cx="8280400" cy="6192687"/>
          </a:xfrm>
        </p:spPr>
        <p:txBody>
          <a:bodyPr/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8050"/>
            <a:ext cx="8229600" cy="54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848504" y="44624"/>
            <a:ext cx="1260000" cy="58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6804025" y="6597352"/>
            <a:ext cx="2376487" cy="33265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Gill Sans" charset="0"/>
              </a:rPr>
              <a:t>www.abdn.ac.uk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9" r:id="rId9"/>
    <p:sldLayoutId id="2147483658" r:id="rId10"/>
    <p:sldLayoutId id="2147483663" r:id="rId11"/>
    <p:sldLayoutId id="2147483664" r:id="rId12"/>
    <p:sldLayoutId id="2147483666" r:id="rId13"/>
  </p:sldLayoutIdLst>
  <p:txStyles>
    <p:titleStyle>
      <a:lvl1pPr algn="l" defTabSz="914400" rtl="0" eaLnBrk="1" fontAlgn="base" latinLnBrk="0" hangingPunct="1">
        <a:spcBef>
          <a:spcPct val="0"/>
        </a:spcBef>
        <a:spcAft>
          <a:spcPct val="0"/>
        </a:spcAft>
        <a:buNone/>
        <a:defRPr lang="en-GB" sz="3600" b="1" kern="1200" baseline="0" dirty="0" smtClean="0">
          <a:solidFill>
            <a:srgbClr val="FFFFFF"/>
          </a:solidFill>
          <a:latin typeface="Arial" charset="0"/>
          <a:ea typeface="+mj-ea"/>
          <a:cs typeface="Arial" charset="0"/>
          <a:sym typeface="Arial" charset="0"/>
        </a:defRPr>
      </a:lvl1pPr>
    </p:titleStyle>
    <p:bodyStyle>
      <a:lvl1pPr marL="342900" indent="-34290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2800" b="1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1pPr>
      <a:lvl2pPr marL="742950" indent="-28575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20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2pPr>
      <a:lvl3pPr marL="1143000" indent="-22860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18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largest_power_stations_in_the_worl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largest_power_stations_in_the_worl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a.gov/forecasts/aeo/pdf/0383(2014).pdf" TargetMode="External"/><Relationship Id="rId2" Type="http://schemas.openxmlformats.org/officeDocument/2006/relationships/hyperlink" Target="http://www.bp.com/content/dam/bp/pdf/statistical-review/statistical_review_of_world_energy_20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1.eere.energy.gov/geothermal/pdfs/future_geo_energy.pdf" TargetMode="External"/><Relationship Id="rId5" Type="http://schemas.openxmlformats.org/officeDocument/2006/relationships/hyperlink" Target="http://www.un.org/wcm/webdav/site/climatechange/shared/Documents/AGECC%20summary%20report%5b1%5d.pdf" TargetMode="External"/><Relationship Id="rId4" Type="http://schemas.openxmlformats.org/officeDocument/2006/relationships/hyperlink" Target="http://www.eia.gov/totalenergy/data/annual/pdf/aer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7.jpeg"/><Relationship Id="rId3" Type="http://schemas.openxmlformats.org/officeDocument/2006/relationships/image" Target="../media/image8.jpeg"/><Relationship Id="rId7" Type="http://schemas.openxmlformats.org/officeDocument/2006/relationships/image" Target="../media/image20.jpeg"/><Relationship Id="rId12" Type="http://schemas.openxmlformats.org/officeDocument/2006/relationships/image" Target="../media/image2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11" Type="http://schemas.openxmlformats.org/officeDocument/2006/relationships/image" Target="../media/image25.jpeg"/><Relationship Id="rId5" Type="http://schemas.openxmlformats.org/officeDocument/2006/relationships/image" Target="../media/image10.jpeg"/><Relationship Id="rId10" Type="http://schemas.openxmlformats.org/officeDocument/2006/relationships/image" Target="../media/image24.jpeg"/><Relationship Id="rId4" Type="http://schemas.openxmlformats.org/officeDocument/2006/relationships/image" Target="../media/image9.jpeg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4464496" cy="26064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35496" y="116632"/>
            <a:ext cx="4608512" cy="54868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200" b="1" kern="0" dirty="0" smtClean="0">
                <a:solidFill>
                  <a:schemeClr val="bg1"/>
                </a:solidFill>
                <a:latin typeface="Cambria" pitchFamily="18" charset="0"/>
                <a:cs typeface="+mn-cs"/>
              </a:rPr>
              <a:t>School of Engineering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46160" y="5373216"/>
            <a:ext cx="4597847" cy="86409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 b="1" kern="0" dirty="0" smtClean="0">
                <a:solidFill>
                  <a:srgbClr val="0070C0"/>
                </a:solidFill>
                <a:latin typeface="Cambria" pitchFamily="18" charset="0"/>
                <a:cs typeface="+mn-cs"/>
              </a:rPr>
              <a:t>Jeff </a:t>
            </a:r>
            <a:r>
              <a:rPr lang="en-US" sz="2400" b="1" kern="0" dirty="0" smtClean="0">
                <a:solidFill>
                  <a:srgbClr val="0070C0"/>
                </a:solidFill>
                <a:latin typeface="Cambria" pitchFamily="18" charset="0"/>
              </a:rPr>
              <a:t>Gomes</a:t>
            </a:r>
            <a:endParaRPr lang="en-US" sz="2000" b="1" kern="0" dirty="0" smtClean="0">
              <a:solidFill>
                <a:srgbClr val="0070C0"/>
              </a:solidFill>
              <a:latin typeface="Cambria" pitchFamily="18" charset="0"/>
            </a:endParaRPr>
          </a:p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000" b="1" kern="0" dirty="0" smtClean="0">
                <a:solidFill>
                  <a:srgbClr val="0070C0"/>
                </a:solidFill>
                <a:latin typeface="Cambria" pitchFamily="18" charset="0"/>
              </a:rPr>
              <a:t>September 2014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4704"/>
            <a:ext cx="4716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mtClean="0">
                <a:solidFill>
                  <a:srgbClr val="0070C0"/>
                </a:solidFill>
              </a:rPr>
              <a:t>Renewable Energy 1: Solar and Geothermal (EG501J)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577098"/>
            <a:ext cx="471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C00000"/>
                </a:solidFill>
              </a:rPr>
              <a:t>Geothermal Energy</a:t>
            </a:r>
            <a:r>
              <a:rPr lang="en-GB" sz="4000" b="1" dirty="0" smtClean="0">
                <a:solidFill>
                  <a:srgbClr val="C00000"/>
                </a:solidFill>
              </a:rPr>
              <a:t>:</a:t>
            </a:r>
            <a:endParaRPr lang="en-GB" sz="28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3606115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 algn="just"/>
            <a:r>
              <a:rPr lang="en-GB" sz="2400" b="1" dirty="0" smtClean="0">
                <a:solidFill>
                  <a:srgbClr val="C00000"/>
                </a:solidFill>
              </a:rPr>
              <a:t>1. General </a:t>
            </a:r>
            <a:r>
              <a:rPr lang="en-GB" sz="2400" b="1" dirty="0" smtClean="0">
                <a:solidFill>
                  <a:srgbClr val="C00000"/>
                </a:solidFill>
              </a:rPr>
              <a:t>Overview of the Energy Mix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44624"/>
            <a:ext cx="6948264" cy="692696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60501069"/>
              </p:ext>
            </p:extLst>
          </p:nvPr>
        </p:nvGraphicFramePr>
        <p:xfrm>
          <a:off x="323528" y="1052734"/>
          <a:ext cx="8568952" cy="369594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142238"/>
                <a:gridCol w="2142238"/>
                <a:gridCol w="2268252"/>
                <a:gridCol w="2016224"/>
              </a:tblGrid>
              <a:tr h="1405737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/>
                          </a:solidFill>
                        </a:rPr>
                        <a:t>Production</a:t>
                      </a:r>
                    </a:p>
                    <a:p>
                      <a:pPr algn="ctr"/>
                      <a:r>
                        <a:rPr lang="en-GB" sz="2000" dirty="0" smtClean="0">
                          <a:solidFill>
                            <a:schemeClr val="accent1"/>
                          </a:solidFill>
                        </a:rPr>
                        <a:t>2010</a:t>
                      </a:r>
                      <a:endParaRPr lang="en-GB" sz="20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/>
                          </a:solidFill>
                        </a:rPr>
                        <a:t>Historical</a:t>
                      </a:r>
                    </a:p>
                    <a:p>
                      <a:pPr algn="ctr"/>
                      <a:r>
                        <a:rPr lang="en-GB" sz="2000" dirty="0" smtClean="0">
                          <a:solidFill>
                            <a:schemeClr val="accent1"/>
                          </a:solidFill>
                        </a:rPr>
                        <a:t>Growth</a:t>
                      </a:r>
                      <a:endParaRPr lang="en-GB" sz="20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/>
                          </a:solidFill>
                        </a:rPr>
                        <a:t>Growth(%)</a:t>
                      </a:r>
                      <a:endParaRPr lang="en-GB" sz="20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  <a:tr h="743615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Oil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86M </a:t>
                      </a:r>
                      <a:r>
                        <a:rPr lang="en-GB" dirty="0" err="1" smtClean="0">
                          <a:solidFill>
                            <a:srgbClr val="0070C0"/>
                          </a:solidFill>
                        </a:rPr>
                        <a:t>mbo</a:t>
                      </a:r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/day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en-GB" baseline="0" dirty="0" smtClean="0">
                          <a:solidFill>
                            <a:srgbClr val="0070C0"/>
                          </a:solidFill>
                        </a:rPr>
                        <a:t>M </a:t>
                      </a:r>
                      <a:r>
                        <a:rPr lang="en-GB" baseline="0" dirty="0" err="1" smtClean="0">
                          <a:solidFill>
                            <a:srgbClr val="0070C0"/>
                          </a:solidFill>
                        </a:rPr>
                        <a:t>mbo</a:t>
                      </a:r>
                      <a:r>
                        <a:rPr lang="en-GB" baseline="0" dirty="0" smtClean="0">
                          <a:solidFill>
                            <a:srgbClr val="0070C0"/>
                          </a:solidFill>
                        </a:rPr>
                        <a:t>/year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1.2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802978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Coal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3.6B Toe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160M toe/year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4.4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743615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Gas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3150B m</a:t>
                      </a:r>
                      <a:r>
                        <a:rPr lang="en-GB" baseline="30000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GB" baseline="30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60B m</a:t>
                      </a:r>
                      <a:r>
                        <a:rPr lang="en-GB" baseline="30000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/year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1.9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7544" y="5518973"/>
            <a:ext cx="2661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toe: Tonnes oil equivalent</a:t>
            </a:r>
          </a:p>
          <a:p>
            <a:r>
              <a:rPr lang="en-GB" b="1" dirty="0" err="1">
                <a:solidFill>
                  <a:srgbClr val="0070C0"/>
                </a:solidFill>
              </a:rPr>
              <a:t>m</a:t>
            </a:r>
            <a:r>
              <a:rPr lang="en-GB" b="1" dirty="0" err="1" smtClean="0">
                <a:solidFill>
                  <a:srgbClr val="0070C0"/>
                </a:solidFill>
              </a:rPr>
              <a:t>bo</a:t>
            </a:r>
            <a:r>
              <a:rPr lang="en-GB" b="1" dirty="0" smtClean="0">
                <a:solidFill>
                  <a:srgbClr val="0070C0"/>
                </a:solidFill>
              </a:rPr>
              <a:t>: million barrel of oil  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9792" y="5517232"/>
            <a:ext cx="4314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1 toe = 11.63 </a:t>
            </a:r>
            <a:r>
              <a:rPr lang="en-GB" b="1" dirty="0" err="1" smtClean="0">
                <a:solidFill>
                  <a:srgbClr val="0070C0"/>
                </a:solidFill>
              </a:rPr>
              <a:t>MWh</a:t>
            </a:r>
            <a:r>
              <a:rPr lang="en-GB" b="1" dirty="0" smtClean="0">
                <a:solidFill>
                  <a:srgbClr val="0070C0"/>
                </a:solidFill>
              </a:rPr>
              <a:t> = 41.87 GJ = 39.7M BTU</a:t>
            </a:r>
          </a:p>
          <a:p>
            <a:r>
              <a:rPr lang="en-GB" b="1" dirty="0" smtClean="0">
                <a:solidFill>
                  <a:srgbClr val="0070C0"/>
                </a:solidFill>
              </a:rPr>
              <a:t>1 toe = 7.4 barrel of oil equivalent (</a:t>
            </a:r>
            <a:r>
              <a:rPr lang="en-GB" b="1" dirty="0" err="1" smtClean="0">
                <a:solidFill>
                  <a:srgbClr val="0070C0"/>
                </a:solidFill>
              </a:rPr>
              <a:t>boe</a:t>
            </a:r>
            <a:r>
              <a:rPr lang="en-GB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GB" b="1" dirty="0" smtClean="0">
                <a:solidFill>
                  <a:srgbClr val="0070C0"/>
                </a:solidFill>
              </a:rPr>
              <a:t>1 barrel of oil = 159 litres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8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7" name="Content Placeholder 7" descr="NUC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776313"/>
            <a:ext cx="4176464" cy="5596927"/>
          </a:xfrm>
          <a:prstGeom prst="rect">
            <a:avLst/>
          </a:prstGeom>
        </p:spPr>
      </p:pic>
      <p:pic>
        <p:nvPicPr>
          <p:cNvPr id="10" name="Content Placeholder 7" descr="HYDA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104" y="785205"/>
            <a:ext cx="4068399" cy="54521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58458" y="6320353"/>
            <a:ext cx="352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srgbClr val="0070C0"/>
                </a:solidFill>
              </a:rPr>
              <a:t>Source: BP Statistical Review of World Energy (2012)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xmlns="" val="19590437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7668344" cy="692696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sz="3200" dirty="0" smtClean="0"/>
              <a:t>World Energy Consumption (10</a:t>
            </a:r>
            <a:r>
              <a:rPr lang="en-GB" sz="3200" baseline="30000" dirty="0" smtClean="0"/>
              <a:t>15</a:t>
            </a:r>
            <a:r>
              <a:rPr lang="en-GB" sz="3200" dirty="0" smtClean="0"/>
              <a:t> BTU)</a:t>
            </a:r>
            <a:endParaRPr lang="en-GB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692696"/>
            <a:ext cx="9144000" cy="58875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25233" y="6272442"/>
            <a:ext cx="18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70C0"/>
                </a:solidFill>
              </a:rPr>
              <a:t>Source: DoE/EIA-0484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xmlns="" val="9481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7504" y="116632"/>
            <a:ext cx="7632848" cy="576064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sz="2400" dirty="0" smtClean="0"/>
              <a:t>World Energy Consumption (fuel type,</a:t>
            </a:r>
            <a:r>
              <a:rPr lang="en-GB" sz="2400" dirty="0"/>
              <a:t> 10</a:t>
            </a:r>
            <a:r>
              <a:rPr lang="en-GB" sz="2400" baseline="30000" dirty="0"/>
              <a:t>15</a:t>
            </a:r>
            <a:r>
              <a:rPr lang="en-GB" sz="2400" dirty="0"/>
              <a:t> BTU</a:t>
            </a:r>
            <a:r>
              <a:rPr lang="en-GB" sz="2400" dirty="0" smtClean="0"/>
              <a:t>)</a:t>
            </a:r>
            <a:endParaRPr lang="en-GB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6290052" cy="482453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80312" y="908720"/>
            <a:ext cx="18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70C0"/>
                </a:solidFill>
              </a:rPr>
              <a:t>Source: DoE/EIA-0484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5496" y="5622339"/>
            <a:ext cx="9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Petroleum liquids fuels: </a:t>
            </a:r>
            <a:r>
              <a:rPr lang="en-GB" sz="2000" dirty="0">
                <a:solidFill>
                  <a:srgbClr val="0070C0"/>
                </a:solidFill>
              </a:rPr>
              <a:t>crude oil and lease condensate, natural gas plant liquids, bitumen, extra-heavy oil, and refinery </a:t>
            </a:r>
            <a:r>
              <a:rPr lang="en-GB" sz="2000" dirty="0" smtClean="0">
                <a:solidFill>
                  <a:srgbClr val="0070C0"/>
                </a:solidFill>
              </a:rPr>
              <a:t>gains;</a:t>
            </a:r>
          </a:p>
          <a:p>
            <a:pPr marL="285750" indent="-28575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Other liquids fuels: gas-to-liquids</a:t>
            </a:r>
            <a:r>
              <a:rPr lang="en-GB" sz="2000" dirty="0">
                <a:solidFill>
                  <a:srgbClr val="0070C0"/>
                </a:solidFill>
              </a:rPr>
              <a:t>, coal-to-liquids, </a:t>
            </a:r>
            <a:r>
              <a:rPr lang="en-GB" sz="2000" dirty="0" err="1" smtClean="0">
                <a:solidFill>
                  <a:srgbClr val="0070C0"/>
                </a:solidFill>
              </a:rPr>
              <a:t>kerogen</a:t>
            </a:r>
            <a:r>
              <a:rPr lang="en-GB" sz="2000" dirty="0" smtClean="0">
                <a:solidFill>
                  <a:srgbClr val="0070C0"/>
                </a:solidFill>
              </a:rPr>
              <a:t> and biofuels.</a:t>
            </a:r>
          </a:p>
        </p:txBody>
      </p:sp>
    </p:spTree>
    <p:extLst>
      <p:ext uri="{BB962C8B-B14F-4D97-AF65-F5344CB8AC3E}">
        <p14:creationId xmlns:p14="http://schemas.microsoft.com/office/powerpoint/2010/main" xmlns="" val="30491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724600"/>
            <a:ext cx="5661726" cy="43605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72008" y="116632"/>
            <a:ext cx="7956376" cy="576064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pPr algn="ctr"/>
            <a:r>
              <a:rPr lang="en-GB" sz="2400" dirty="0" smtClean="0"/>
              <a:t>World Net Electricity Generation (fuel type,</a:t>
            </a:r>
            <a:r>
              <a:rPr lang="en-GB" sz="2400" dirty="0"/>
              <a:t> </a:t>
            </a:r>
            <a:r>
              <a:rPr lang="en-GB" sz="2400" dirty="0" smtClean="0"/>
              <a:t>10</a:t>
            </a:r>
            <a:r>
              <a:rPr lang="en-GB" sz="2400" baseline="30000" dirty="0" smtClean="0"/>
              <a:t>12 </a:t>
            </a:r>
            <a:r>
              <a:rPr lang="en-GB" sz="2400" dirty="0" smtClean="0"/>
              <a:t>kWh)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37170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Variation (2010-40):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04310352"/>
              </p:ext>
            </p:extLst>
          </p:nvPr>
        </p:nvGraphicFramePr>
        <p:xfrm>
          <a:off x="5912178" y="4084280"/>
          <a:ext cx="3240360" cy="222504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304256"/>
                <a:gridCol w="9361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Liquids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-1.0 %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Nuclear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2.5%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Natural Gas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2.5%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Renewables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2.8%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Coal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1.8%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66"/>
                          </a:solidFill>
                        </a:rPr>
                        <a:t>WORLD</a:t>
                      </a:r>
                      <a:endParaRPr lang="en-GB" b="1" dirty="0">
                        <a:solidFill>
                          <a:srgbClr val="FFFF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66"/>
                          </a:solidFill>
                        </a:rPr>
                        <a:t>2.2%</a:t>
                      </a:r>
                      <a:endParaRPr lang="en-GB" b="1" dirty="0">
                        <a:solidFill>
                          <a:srgbClr val="FFFF6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308304" y="6289575"/>
            <a:ext cx="18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70C0"/>
                </a:solidFill>
              </a:rPr>
              <a:t>Source: DoE/EIA-0484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403648" y="5939988"/>
            <a:ext cx="335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Conversion: 1 kWh = 3412.15 BTU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67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691680" y="3861048"/>
          <a:ext cx="5148064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94363" y="5157192"/>
            <a:ext cx="1710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CO</a:t>
            </a:r>
            <a:r>
              <a:rPr lang="en-US" b="1" baseline="-25000" dirty="0" smtClean="0">
                <a:solidFill>
                  <a:srgbClr val="0070C0"/>
                </a:solidFill>
              </a:rPr>
              <a:t>2</a:t>
            </a:r>
            <a:r>
              <a:rPr lang="en-US" b="1" dirty="0" smtClean="0">
                <a:solidFill>
                  <a:srgbClr val="0070C0"/>
                </a:solidFill>
              </a:rPr>
              <a:t> Emissions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(Million </a:t>
            </a:r>
            <a:r>
              <a:rPr lang="en-US" b="1" dirty="0" err="1" smtClean="0">
                <a:solidFill>
                  <a:srgbClr val="0070C0"/>
                </a:solidFill>
              </a:rPr>
              <a:t>tonnes</a:t>
            </a:r>
            <a:r>
              <a:rPr lang="en-US" b="1" dirty="0" smtClean="0">
                <a:solidFill>
                  <a:srgbClr val="0070C0"/>
                </a:solidFill>
              </a:rPr>
              <a:t>)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4499992" y="476672"/>
          <a:ext cx="4824536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84168" y="3645024"/>
            <a:ext cx="225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Electricity Generation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(Terawatt-hours)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7668344" cy="692696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sz="3200" dirty="0" smtClean="0"/>
              <a:t>World Energy</a:t>
            </a:r>
            <a:endParaRPr lang="en-GB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836713"/>
            <a:ext cx="3926757" cy="302433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5936" y="1700808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70C0"/>
                </a:solidFill>
              </a:rPr>
              <a:t>World electricity generation</a:t>
            </a:r>
          </a:p>
          <a:p>
            <a:pPr algn="ctr"/>
            <a:r>
              <a:rPr lang="en-GB" b="1" dirty="0">
                <a:solidFill>
                  <a:srgbClr val="0070C0"/>
                </a:solidFill>
              </a:rPr>
              <a:t>(10</a:t>
            </a:r>
            <a:r>
              <a:rPr lang="en-GB" b="1" baseline="30000" dirty="0">
                <a:solidFill>
                  <a:srgbClr val="0070C0"/>
                </a:solidFill>
              </a:rPr>
              <a:t>12</a:t>
            </a:r>
            <a:r>
              <a:rPr lang="en-GB" b="1" dirty="0">
                <a:solidFill>
                  <a:srgbClr val="0070C0"/>
                </a:solidFill>
              </a:rPr>
              <a:t> kWh</a:t>
            </a:r>
            <a:r>
              <a:rPr lang="en-GB" b="1" dirty="0" smtClean="0">
                <a:solidFill>
                  <a:srgbClr val="0070C0"/>
                </a:solidFill>
              </a:rPr>
              <a:t>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1946" y="6309320"/>
            <a:ext cx="352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srgbClr val="0070C0"/>
                </a:solidFill>
              </a:rPr>
              <a:t>Source: BP Statistical Review of World Energy (2014)</a:t>
            </a:r>
            <a:endParaRPr lang="en-GB" sz="12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3517" y="1916832"/>
            <a:ext cx="5896915" cy="4608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008" y="116632"/>
            <a:ext cx="6876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World liquid consumption </a:t>
            </a:r>
            <a:r>
              <a:rPr lang="en-GB" sz="2400" b="1" dirty="0">
                <a:solidFill>
                  <a:schemeClr val="bg1"/>
                </a:solidFill>
              </a:rPr>
              <a:t>(10</a:t>
            </a:r>
            <a:r>
              <a:rPr lang="en-GB" sz="2400" b="1" baseline="30000" dirty="0">
                <a:solidFill>
                  <a:schemeClr val="bg1"/>
                </a:solidFill>
              </a:rPr>
              <a:t>15</a:t>
            </a:r>
            <a:r>
              <a:rPr lang="en-GB" sz="2400" b="1" dirty="0">
                <a:solidFill>
                  <a:schemeClr val="bg1"/>
                </a:solidFill>
              </a:rPr>
              <a:t> BTU</a:t>
            </a:r>
            <a:r>
              <a:rPr lang="en-GB" sz="2400" b="1" dirty="0" smtClean="0">
                <a:solidFill>
                  <a:schemeClr val="bg1"/>
                </a:solidFill>
              </a:rPr>
              <a:t>)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28" y="6309320"/>
            <a:ext cx="18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70C0"/>
                </a:solidFill>
              </a:rPr>
              <a:t>Source: DoE/EIA-0484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-40780" y="765875"/>
            <a:ext cx="8270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Petroleum and other liquid fuels are the main component of energy sector energy;</a:t>
            </a:r>
            <a:r>
              <a:rPr lang="en-GB" dirty="0">
                <a:solidFill>
                  <a:srgbClr val="0070C0"/>
                </a:solidFill>
              </a:rPr>
              <a:t> </a:t>
            </a:r>
            <a:endParaRPr lang="en-GB" dirty="0" smtClean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Transport </a:t>
            </a:r>
            <a:r>
              <a:rPr lang="en-GB" dirty="0">
                <a:solidFill>
                  <a:srgbClr val="0070C0"/>
                </a:solidFill>
              </a:rPr>
              <a:t>accounts for 63% of total growth in energy consumption over 2010-40;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70C0"/>
                </a:solidFill>
              </a:rPr>
              <a:t>Transport </a:t>
            </a:r>
            <a:r>
              <a:rPr lang="en-GB" dirty="0" smtClean="0">
                <a:solidFill>
                  <a:srgbClr val="0070C0"/>
                </a:solidFill>
              </a:rPr>
              <a:t>Sector (2010-40): </a:t>
            </a:r>
            <a:r>
              <a:rPr lang="en-GB" b="1" dirty="0">
                <a:solidFill>
                  <a:srgbClr val="C00000"/>
                </a:solidFill>
              </a:rPr>
              <a:t>+36x10</a:t>
            </a:r>
            <a:r>
              <a:rPr lang="en-GB" b="1" baseline="30000" dirty="0">
                <a:solidFill>
                  <a:srgbClr val="C00000"/>
                </a:solidFill>
              </a:rPr>
              <a:t>15</a:t>
            </a:r>
            <a:r>
              <a:rPr lang="en-GB" b="1" dirty="0">
                <a:solidFill>
                  <a:srgbClr val="C00000"/>
                </a:solidFill>
              </a:rPr>
              <a:t> BTU</a:t>
            </a:r>
            <a:r>
              <a:rPr lang="en-GB" dirty="0">
                <a:solidFill>
                  <a:srgbClr val="0070C0"/>
                </a:solidFill>
              </a:rPr>
              <a:t>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70C0"/>
                </a:solidFill>
              </a:rPr>
              <a:t>Industry </a:t>
            </a:r>
            <a:r>
              <a:rPr lang="en-GB" dirty="0" smtClean="0">
                <a:solidFill>
                  <a:srgbClr val="0070C0"/>
                </a:solidFill>
              </a:rPr>
              <a:t>Sector (2010-40): </a:t>
            </a:r>
            <a:r>
              <a:rPr lang="en-GB" b="1" dirty="0">
                <a:solidFill>
                  <a:srgbClr val="C00000"/>
                </a:solidFill>
              </a:rPr>
              <a:t>+25x10</a:t>
            </a:r>
            <a:r>
              <a:rPr lang="en-GB" b="1" baseline="30000" dirty="0">
                <a:solidFill>
                  <a:srgbClr val="C00000"/>
                </a:solidFill>
              </a:rPr>
              <a:t>15</a:t>
            </a:r>
            <a:r>
              <a:rPr lang="en-GB" b="1" dirty="0">
                <a:solidFill>
                  <a:srgbClr val="C00000"/>
                </a:solidFill>
              </a:rPr>
              <a:t> BTU</a:t>
            </a:r>
            <a:r>
              <a:rPr lang="en-GB" dirty="0" smtClean="0">
                <a:solidFill>
                  <a:srgbClr val="0070C0"/>
                </a:solidFill>
              </a:rPr>
              <a:t>;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53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25" y="692696"/>
            <a:ext cx="4619625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68960"/>
            <a:ext cx="4619625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2992" y="5589240"/>
            <a:ext cx="18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70C0"/>
                </a:solidFill>
              </a:rPr>
              <a:t>Source: DoE/EIA-0484</a:t>
            </a:r>
            <a:endParaRPr lang="en-GB" sz="14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" y="116632"/>
            <a:ext cx="7956376" cy="576064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pPr algn="ctr"/>
            <a:r>
              <a:rPr lang="en-GB" sz="2000" dirty="0" smtClean="0"/>
              <a:t>World Residential/Commercial Consumption (10</a:t>
            </a:r>
            <a:r>
              <a:rPr lang="en-GB" sz="2000" baseline="30000" dirty="0" smtClean="0"/>
              <a:t>15 </a:t>
            </a:r>
            <a:r>
              <a:rPr lang="en-GB" sz="2000" dirty="0" smtClean="0"/>
              <a:t>BTU)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306267" y="980728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Residential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0152" y="3068960"/>
            <a:ext cx="132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Commercial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03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692696"/>
            <a:ext cx="4579936" cy="351285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9937" y="3140968"/>
            <a:ext cx="4584701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" y="116632"/>
            <a:ext cx="7956376" cy="576064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pPr algn="ctr"/>
            <a:r>
              <a:rPr lang="en-GB" sz="2000" dirty="0" smtClean="0"/>
              <a:t>World Industrial Sector Consumption (10</a:t>
            </a:r>
            <a:r>
              <a:rPr lang="en-GB" sz="2000" baseline="30000" dirty="0" smtClean="0"/>
              <a:t>15 </a:t>
            </a:r>
            <a:r>
              <a:rPr lang="en-GB" sz="2000" dirty="0" smtClean="0"/>
              <a:t>BTU)</a:t>
            </a:r>
            <a:endParaRPr lang="en-GB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92992" y="5589240"/>
            <a:ext cx="18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70C0"/>
                </a:solidFill>
              </a:rPr>
              <a:t>Source: DoE/EIA-0484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xmlns="" val="7918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92425" y="88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9348"/>
            <a:ext cx="6516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Energy Consumption: Transport Sector (10</a:t>
            </a:r>
            <a:r>
              <a:rPr lang="en-GB" sz="2400" b="1" baseline="30000" dirty="0" smtClean="0">
                <a:solidFill>
                  <a:schemeClr val="bg1"/>
                </a:solidFill>
              </a:rPr>
              <a:t>15</a:t>
            </a:r>
            <a:r>
              <a:rPr lang="en-GB" sz="2400" b="1" dirty="0" smtClean="0">
                <a:solidFill>
                  <a:schemeClr val="bg1"/>
                </a:solidFill>
              </a:rPr>
              <a:t> BTU)</a:t>
            </a:r>
            <a:endParaRPr lang="en-GB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790243"/>
              </p:ext>
            </p:extLst>
          </p:nvPr>
        </p:nvGraphicFramePr>
        <p:xfrm>
          <a:off x="72009" y="775626"/>
          <a:ext cx="8964487" cy="5029638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240359"/>
                <a:gridCol w="1030835"/>
                <a:gridCol w="917583"/>
                <a:gridCol w="715878"/>
                <a:gridCol w="720080"/>
                <a:gridCol w="864096"/>
                <a:gridCol w="1475656"/>
              </a:tblGrid>
              <a:tr h="628766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Region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2030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Aver.</a:t>
                      </a:r>
                      <a:r>
                        <a:rPr lang="en-GB" baseline="0" dirty="0" smtClean="0"/>
                        <a:t>  Annual % change</a:t>
                      </a:r>
                      <a:endParaRPr lang="en-GB" dirty="0"/>
                    </a:p>
                  </a:txBody>
                  <a:tcPr/>
                </a:tc>
              </a:tr>
              <a:tr h="359294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OECD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57.9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56.0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55.9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54.5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55.5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-0.1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5929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Americas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32.7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32.5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32.5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31.7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32.9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0.0</a:t>
                      </a:r>
                      <a:endParaRPr lang="en-GB" dirty="0"/>
                    </a:p>
                  </a:txBody>
                  <a:tcPr/>
                </a:tc>
              </a:tr>
              <a:tr h="35929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Europe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16.3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16.2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-0.5</a:t>
                      </a:r>
                      <a:endParaRPr lang="en-GB" dirty="0"/>
                    </a:p>
                  </a:txBody>
                  <a:tcPr/>
                </a:tc>
              </a:tr>
              <a:tr h="35929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Asia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7.2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-0.1</a:t>
                      </a:r>
                      <a:endParaRPr lang="en-GB" dirty="0"/>
                    </a:p>
                  </a:txBody>
                  <a:tcPr/>
                </a:tc>
              </a:tr>
              <a:tr h="375794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Non-OECD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43.1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50.3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56.4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68.3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83.9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2.2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842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Europe and </a:t>
                      </a:r>
                      <a:r>
                        <a:rPr lang="en-GB" dirty="0" err="1" smtClean="0"/>
                        <a:t>Euroasia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10.6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1.5</a:t>
                      </a:r>
                      <a:endParaRPr lang="en-GB" dirty="0"/>
                    </a:p>
                  </a:txBody>
                  <a:tcPr/>
                </a:tc>
              </a:tr>
              <a:tr h="35929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Asia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19.9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23.5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28.0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37.0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49.2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3.1</a:t>
                      </a:r>
                      <a:endParaRPr lang="en-GB" dirty="0"/>
                    </a:p>
                  </a:txBody>
                  <a:tcPr/>
                </a:tc>
              </a:tr>
              <a:tr h="39281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Middle-East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7.4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8.6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1.5</a:t>
                      </a:r>
                      <a:endParaRPr lang="en-GB" dirty="0"/>
                    </a:p>
                  </a:txBody>
                  <a:tcPr/>
                </a:tc>
              </a:tr>
              <a:tr h="35929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Africa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0.8</a:t>
                      </a:r>
                      <a:endParaRPr lang="en-GB" dirty="0"/>
                    </a:p>
                  </a:txBody>
                  <a:tcPr/>
                </a:tc>
              </a:tr>
              <a:tr h="484717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Central and South America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6.6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7.3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1.3</a:t>
                      </a:r>
                      <a:endParaRPr lang="en-GB" dirty="0"/>
                    </a:p>
                  </a:txBody>
                  <a:tcPr/>
                </a:tc>
              </a:tr>
              <a:tr h="563255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TOTAL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101.0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106.2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112.2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122.8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139.5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FF00"/>
                          </a:solidFill>
                        </a:rPr>
                        <a:t>1.1</a:t>
                      </a: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95536" y="5877272"/>
            <a:ext cx="837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000" b="1" dirty="0" smtClean="0">
                <a:solidFill>
                  <a:srgbClr val="0070C0"/>
                </a:solidFill>
              </a:rPr>
              <a:t>Energy used to move people and goods by road, rail, air, water and pipeline. </a:t>
            </a:r>
            <a:r>
              <a:rPr lang="en-GB" sz="2000" b="1" dirty="0">
                <a:solidFill>
                  <a:srgbClr val="0070C0"/>
                </a:solidFill>
              </a:rPr>
              <a:t>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1744" y="6309320"/>
            <a:ext cx="18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70C0"/>
                </a:solidFill>
              </a:rPr>
              <a:t>Source: DoE/EIA-0484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xmlns="" val="25491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40152" y="1988839"/>
            <a:ext cx="2952328" cy="338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800" dirty="0" smtClean="0">
                <a:solidFill>
                  <a:srgbClr val="0070C0"/>
                </a:solidFill>
                <a:latin typeface="+mn-lt"/>
              </a:rPr>
              <a:t>Energy Consumption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800" dirty="0" smtClean="0">
                <a:solidFill>
                  <a:srgbClr val="0070C0"/>
                </a:solidFill>
                <a:latin typeface="+mn-lt"/>
              </a:rPr>
              <a:t>Economics </a:t>
            </a:r>
            <a:r>
              <a:rPr lang="en-US" altLang="en-US" sz="1800" dirty="0">
                <a:solidFill>
                  <a:srgbClr val="0070C0"/>
                </a:solidFill>
                <a:latin typeface="+mn-lt"/>
              </a:rPr>
              <a:t>of </a:t>
            </a:r>
            <a:r>
              <a:rPr lang="en-US" altLang="en-US" sz="1800" dirty="0" smtClean="0">
                <a:solidFill>
                  <a:srgbClr val="0070C0"/>
                </a:solidFill>
                <a:latin typeface="+mn-lt"/>
              </a:rPr>
              <a:t>Geothermal </a:t>
            </a:r>
            <a:r>
              <a:rPr lang="en-US" altLang="en-US" sz="1800" dirty="0">
                <a:solidFill>
                  <a:srgbClr val="0070C0"/>
                </a:solidFill>
                <a:latin typeface="+mn-lt"/>
              </a:rPr>
              <a:t>Energy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rgbClr val="0070C0"/>
                </a:solidFill>
                <a:latin typeface="+mn-lt"/>
              </a:rPr>
              <a:t>Basics of a Power </a:t>
            </a:r>
            <a:r>
              <a:rPr lang="en-US" altLang="en-US" sz="1800" dirty="0" smtClean="0">
                <a:solidFill>
                  <a:srgbClr val="0070C0"/>
                </a:solidFill>
                <a:latin typeface="+mn-lt"/>
              </a:rPr>
              <a:t>Plants</a:t>
            </a:r>
            <a:endParaRPr lang="en-US" altLang="en-US" sz="1800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endParaRPr lang="en-US" altLang="en-US" sz="180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97282" name="Picture 2" descr="http://upload.wikimedia.org/wikipedia/commons/2/2a/HellisheidiPowerStation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68760"/>
            <a:ext cx="5704632" cy="44644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47664" y="6021288"/>
            <a:ext cx="383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Hellisheiði</a:t>
            </a:r>
            <a:r>
              <a:rPr lang="en-US" dirty="0" smtClean="0"/>
              <a:t> Geothermal Power Station)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-36512" y="980728"/>
            <a:ext cx="9144000" cy="5006975"/>
            <a:chOff x="0" y="836613"/>
            <a:chExt cx="9144000" cy="5006975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0" y="836613"/>
              <a:ext cx="9144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273300" y="2270125"/>
              <a:ext cx="193675" cy="889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955800" y="2419350"/>
              <a:ext cx="641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37%</a:t>
              </a:r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954213" y="3052763"/>
              <a:ext cx="641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34%</a:t>
              </a: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017713" y="3808413"/>
              <a:ext cx="514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5%</a:t>
              </a: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954213" y="5046663"/>
              <a:ext cx="641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20%</a:t>
              </a:r>
            </a:p>
          </p:txBody>
        </p:sp>
        <p:cxnSp>
          <p:nvCxnSpPr>
            <p:cNvPr id="13" name="AutoShape 21"/>
            <p:cNvCxnSpPr>
              <a:cxnSpLocks noChangeShapeType="1"/>
              <a:stCxn id="40" idx="3"/>
              <a:endCxn id="39" idx="1"/>
            </p:cNvCxnSpPr>
            <p:nvPr/>
          </p:nvCxnSpPr>
          <p:spPr bwMode="auto">
            <a:xfrm>
              <a:off x="4405313" y="4598988"/>
              <a:ext cx="2036762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4" name="AutoShape 22"/>
            <p:cNvCxnSpPr>
              <a:cxnSpLocks noChangeShapeType="1"/>
              <a:stCxn id="40" idx="3"/>
              <a:endCxn id="38" idx="1"/>
            </p:cNvCxnSpPr>
            <p:nvPr/>
          </p:nvCxnSpPr>
          <p:spPr bwMode="auto">
            <a:xfrm flipV="1">
              <a:off x="4405313" y="2487613"/>
              <a:ext cx="2049462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2214563" y="1878013"/>
              <a:ext cx="1020762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200" b="0"/>
                <a:t>(with others)</a:t>
              </a: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539750" y="5691188"/>
              <a:ext cx="376237" cy="0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977900" y="5538788"/>
              <a:ext cx="1301750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0"/>
                <a:t>Zero/Low CO</a:t>
              </a:r>
              <a:r>
                <a:rPr lang="en-GB" b="0" baseline="-25000"/>
                <a:t>2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527300" y="5691188"/>
              <a:ext cx="37623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3076575" y="5538788"/>
              <a:ext cx="928687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0"/>
                <a:t>High CO</a:t>
              </a:r>
              <a:r>
                <a:rPr lang="en-GB" b="0" baseline="-25000"/>
                <a:t>2</a:t>
              </a:r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1746250" y="1431925"/>
              <a:ext cx="2062162" cy="282416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V="1">
              <a:off x="1841500" y="2301875"/>
              <a:ext cx="4581525" cy="9525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1820863" y="2506663"/>
              <a:ext cx="1838325" cy="17780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1860550" y="3321050"/>
              <a:ext cx="1600200" cy="96361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1881188" y="4186238"/>
              <a:ext cx="1131887" cy="377825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 flipV="1">
              <a:off x="1900238" y="4643438"/>
              <a:ext cx="1093787" cy="446088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6" name="AutoShape 24"/>
            <p:cNvCxnSpPr>
              <a:cxnSpLocks noChangeShapeType="1"/>
            </p:cNvCxnSpPr>
            <p:nvPr/>
          </p:nvCxnSpPr>
          <p:spPr bwMode="auto">
            <a:xfrm>
              <a:off x="4327525" y="4692650"/>
              <a:ext cx="2065337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7" name="AutoShape 25"/>
            <p:cNvCxnSpPr>
              <a:cxnSpLocks noChangeShapeType="1"/>
            </p:cNvCxnSpPr>
            <p:nvPr/>
          </p:nvCxnSpPr>
          <p:spPr bwMode="auto">
            <a:xfrm flipV="1">
              <a:off x="4346575" y="2390775"/>
              <a:ext cx="2065337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8" name="AutoShape 26"/>
            <p:cNvCxnSpPr>
              <a:cxnSpLocks noChangeShapeType="1"/>
              <a:stCxn id="31" idx="3"/>
              <a:endCxn id="32" idx="1"/>
            </p:cNvCxnSpPr>
            <p:nvPr/>
          </p:nvCxnSpPr>
          <p:spPr bwMode="auto">
            <a:xfrm>
              <a:off x="1800225" y="1365250"/>
              <a:ext cx="2605087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27"/>
            <p:cNvCxnSpPr>
              <a:cxnSpLocks noChangeShapeType="1"/>
              <a:stCxn id="32" idx="3"/>
              <a:endCxn id="33" idx="1"/>
            </p:cNvCxnSpPr>
            <p:nvPr/>
          </p:nvCxnSpPr>
          <p:spPr bwMode="auto">
            <a:xfrm flipV="1">
              <a:off x="6364288" y="1363663"/>
              <a:ext cx="839787" cy="1588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2079625" y="1614488"/>
              <a:ext cx="5143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800" b="0"/>
                <a:t>4%</a:t>
              </a: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379413" y="1081088"/>
              <a:ext cx="1420812" cy="5667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Oil</a:t>
              </a:r>
            </a:p>
          </p:txBody>
        </p:sp>
        <p:sp>
          <p:nvSpPr>
            <p:cNvPr id="32" name="AutoShape 31"/>
            <p:cNvSpPr>
              <a:spLocks noChangeArrowheads="1"/>
            </p:cNvSpPr>
            <p:nvPr/>
          </p:nvSpPr>
          <p:spPr bwMode="auto">
            <a:xfrm>
              <a:off x="4405313" y="1076325"/>
              <a:ext cx="1958975" cy="5762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Gasoline or Diesel</a:t>
              </a:r>
            </a:p>
          </p:txBody>
        </p:sp>
        <p:sp>
          <p:nvSpPr>
            <p:cNvPr id="33" name="AutoShape 32"/>
            <p:cNvSpPr>
              <a:spLocks noChangeArrowheads="1"/>
            </p:cNvSpPr>
            <p:nvPr/>
          </p:nvSpPr>
          <p:spPr bwMode="auto">
            <a:xfrm>
              <a:off x="7204075" y="1079500"/>
              <a:ext cx="1581150" cy="5683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34" name="AutoShape 33"/>
            <p:cNvSpPr>
              <a:spLocks noChangeArrowheads="1"/>
            </p:cNvSpPr>
            <p:nvPr/>
          </p:nvSpPr>
          <p:spPr bwMode="auto">
            <a:xfrm>
              <a:off x="379413" y="2187575"/>
              <a:ext cx="1452562" cy="5969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Gas</a:t>
              </a:r>
            </a:p>
          </p:txBody>
        </p:sp>
        <p:sp>
          <p:nvSpPr>
            <p:cNvPr id="35" name="AutoShape 34"/>
            <p:cNvSpPr>
              <a:spLocks noChangeArrowheads="1"/>
            </p:cNvSpPr>
            <p:nvPr/>
          </p:nvSpPr>
          <p:spPr bwMode="auto">
            <a:xfrm>
              <a:off x="379413" y="3057525"/>
              <a:ext cx="1490662" cy="5365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Coal</a:t>
              </a:r>
            </a:p>
          </p:txBody>
        </p:sp>
        <p:sp>
          <p:nvSpPr>
            <p:cNvPr id="36" name="AutoShape 35"/>
            <p:cNvSpPr>
              <a:spLocks noChangeArrowheads="1"/>
            </p:cNvSpPr>
            <p:nvPr/>
          </p:nvSpPr>
          <p:spPr bwMode="auto">
            <a:xfrm>
              <a:off x="379413" y="3908425"/>
              <a:ext cx="152082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sz="1800" b="0">
                  <a:solidFill>
                    <a:schemeClr val="bg1"/>
                  </a:solidFill>
                </a:rPr>
                <a:t>Renewables</a:t>
              </a:r>
            </a:p>
          </p:txBody>
        </p:sp>
        <p:sp>
          <p:nvSpPr>
            <p:cNvPr id="37" name="AutoShape 36"/>
            <p:cNvSpPr>
              <a:spLocks noChangeArrowheads="1"/>
            </p:cNvSpPr>
            <p:nvPr/>
          </p:nvSpPr>
          <p:spPr bwMode="auto">
            <a:xfrm>
              <a:off x="379413" y="4835525"/>
              <a:ext cx="1522412" cy="55721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sz="1800" b="0">
                  <a:solidFill>
                    <a:schemeClr val="bg1"/>
                  </a:solidFill>
                </a:rPr>
                <a:t>Nuclear</a:t>
              </a:r>
            </a:p>
          </p:txBody>
        </p:sp>
        <p:sp>
          <p:nvSpPr>
            <p:cNvPr id="38" name="AutoShape 37"/>
            <p:cNvSpPr>
              <a:spLocks noChangeArrowheads="1"/>
            </p:cNvSpPr>
            <p:nvPr/>
          </p:nvSpPr>
          <p:spPr bwMode="auto">
            <a:xfrm>
              <a:off x="6454775" y="2128838"/>
              <a:ext cx="2330450" cy="7159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Heat</a:t>
              </a:r>
            </a:p>
            <a:p>
              <a:r>
                <a:rPr lang="en-GB" sz="1800" b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39" name="AutoShape 38"/>
            <p:cNvSpPr>
              <a:spLocks noChangeArrowheads="1"/>
            </p:cNvSpPr>
            <p:nvPr/>
          </p:nvSpPr>
          <p:spPr bwMode="auto">
            <a:xfrm>
              <a:off x="6442075" y="4741863"/>
              <a:ext cx="2343150" cy="7461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 dirty="0">
                  <a:solidFill>
                    <a:schemeClr val="bg1"/>
                  </a:solidFill>
                </a:rPr>
                <a:t>Power Services</a:t>
              </a:r>
            </a:p>
            <a:p>
              <a:r>
                <a:rPr lang="en-GB" sz="1800" b="0" dirty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40" name="AutoShape 39"/>
            <p:cNvSpPr>
              <a:spLocks noChangeArrowheads="1"/>
            </p:cNvSpPr>
            <p:nvPr/>
          </p:nvSpPr>
          <p:spPr bwMode="auto">
            <a:xfrm>
              <a:off x="3043238" y="4295775"/>
              <a:ext cx="136207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800" b="0">
                  <a:solidFill>
                    <a:schemeClr val="bg1"/>
                  </a:solidFill>
                </a:rPr>
                <a:t>Electricity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5496" y="44624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Energy Mix in UK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762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0" y="3717032"/>
          <a:ext cx="43204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-99392"/>
            <a:ext cx="7740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Geothermal Power Capacity (MW)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Cumulative Installed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8458" y="6320353"/>
            <a:ext cx="352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srgbClr val="0070C0"/>
                </a:solidFill>
              </a:rPr>
              <a:t>Source: BP Statistical Review of World Energy (2014)</a:t>
            </a:r>
            <a:endParaRPr lang="en-GB" sz="1200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0" y="188640"/>
          <a:ext cx="9144000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83968" y="3645024"/>
            <a:ext cx="4608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Nearly  12GW supplied to 24 countries worldwide;</a:t>
            </a:r>
          </a:p>
          <a:p>
            <a:pPr marL="231775" indent="-231775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Electricity attends the need of more than 60M people;</a:t>
            </a:r>
          </a:p>
          <a:p>
            <a:pPr marL="231775" indent="-231775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Indonesia: 23% of all electricity generated by geothermal sources and;</a:t>
            </a:r>
          </a:p>
          <a:p>
            <a:pPr marL="231775" indent="-231775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Iceland: Fully powered by </a:t>
            </a:r>
            <a:r>
              <a:rPr lang="en-US" dirty="0" err="1" smtClean="0">
                <a:solidFill>
                  <a:srgbClr val="0070C0"/>
                </a:solidFill>
              </a:rPr>
              <a:t>renewables</a:t>
            </a:r>
            <a:r>
              <a:rPr lang="en-US" dirty="0" smtClean="0">
                <a:solidFill>
                  <a:srgbClr val="0070C0"/>
                </a:solidFill>
              </a:rPr>
              <a:t> with geothermal producing 17% of the electricity and 87% of the heating;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84986199"/>
              </p:ext>
            </p:extLst>
          </p:nvPr>
        </p:nvGraphicFramePr>
        <p:xfrm>
          <a:off x="-36512" y="980728"/>
          <a:ext cx="9144000" cy="497837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83566"/>
                <a:gridCol w="2160240"/>
                <a:gridCol w="1728192"/>
                <a:gridCol w="1296144"/>
                <a:gridCol w="1872208"/>
                <a:gridCol w="1403650"/>
              </a:tblGrid>
              <a:tr h="79209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Plant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Country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Capacity (</a:t>
                      </a:r>
                      <a:r>
                        <a:rPr lang="en-GB" dirty="0" err="1" smtClean="0">
                          <a:solidFill>
                            <a:schemeClr val="bg1"/>
                          </a:solidFill>
                        </a:rPr>
                        <a:t>MW</a:t>
                      </a:r>
                      <a:r>
                        <a:rPr lang="en-GB" baseline="-25000" dirty="0" err="1" smtClean="0">
                          <a:solidFill>
                            <a:schemeClr val="bg1"/>
                          </a:solidFill>
                        </a:rPr>
                        <a:t>el</a:t>
                      </a:r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Aver. Annual Elect. Gen. (</a:t>
                      </a:r>
                      <a:r>
                        <a:rPr lang="en-GB" sz="18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TWh</a:t>
                      </a:r>
                      <a:r>
                        <a:rPr lang="en-GB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</a:rPr>
                        <a:t>Plant Type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94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3-Gorges</a:t>
                      </a:r>
                      <a:r>
                        <a:rPr lang="en-GB" baseline="0" dirty="0" smtClean="0"/>
                        <a:t> Dam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China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22500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98.1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Hydro</a:t>
                      </a:r>
                      <a:endParaRPr lang="en-GB" dirty="0"/>
                    </a:p>
                  </a:txBody>
                  <a:tcPr/>
                </a:tc>
              </a:tr>
              <a:tr h="394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Itaipu</a:t>
                      </a:r>
                      <a:r>
                        <a:rPr lang="en-GB" dirty="0" smtClean="0"/>
                        <a:t> Dam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Brazil/Paraguay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14000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98.2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Hydro</a:t>
                      </a:r>
                      <a:endParaRPr lang="en-GB" dirty="0"/>
                    </a:p>
                  </a:txBody>
                  <a:tcPr/>
                </a:tc>
              </a:tr>
              <a:tr h="394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Guri</a:t>
                      </a:r>
                      <a:r>
                        <a:rPr lang="en-GB" dirty="0" smtClean="0"/>
                        <a:t> Dam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Venezuela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10235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53.41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Hydro</a:t>
                      </a:r>
                      <a:endParaRPr lang="en-GB" dirty="0"/>
                    </a:p>
                  </a:txBody>
                  <a:tcPr/>
                </a:tc>
              </a:tr>
              <a:tr h="394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Tucurui</a:t>
                      </a:r>
                      <a:r>
                        <a:rPr lang="en-GB" dirty="0" smtClean="0"/>
                        <a:t> Dam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Brazil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8370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21.4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Hydro</a:t>
                      </a:r>
                      <a:endParaRPr lang="en-GB" dirty="0"/>
                    </a:p>
                  </a:txBody>
                  <a:tcPr/>
                </a:tc>
              </a:tr>
              <a:tr h="5121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Kashiwaazaki-Kariwa</a:t>
                      </a:r>
                      <a:endParaRPr lang="en-GB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NPP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Japan</a:t>
                      </a:r>
                    </a:p>
                    <a:p>
                      <a:pPr algn="ctr"/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8212</a:t>
                      </a:r>
                    </a:p>
                    <a:p>
                      <a:pPr algn="ctr"/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24.63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94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Grand Coulee Dam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USA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6809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Hydro</a:t>
                      </a:r>
                      <a:endParaRPr lang="en-GB" dirty="0"/>
                    </a:p>
                  </a:txBody>
                  <a:tcPr/>
                </a:tc>
              </a:tr>
              <a:tr h="394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Longtan</a:t>
                      </a:r>
                      <a:r>
                        <a:rPr lang="en-GB" dirty="0" smtClean="0"/>
                        <a:t> Dam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China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6426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18.7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Hydro</a:t>
                      </a:r>
                      <a:endParaRPr lang="en-GB" dirty="0"/>
                    </a:p>
                  </a:txBody>
                  <a:tcPr/>
                </a:tc>
              </a:tr>
              <a:tr h="394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Bruce NPP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Canada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6272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36.25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94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Uljin</a:t>
                      </a:r>
                      <a:r>
                        <a:rPr lang="en-GB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NPP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South Korea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6157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44.81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94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Yeonggwang</a:t>
                      </a:r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NPP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South</a:t>
                      </a:r>
                      <a:r>
                        <a:rPr lang="en-GB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Korea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6139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48.16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14163" y="62280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  <a:hlinkClick r:id="rId2"/>
              </a:rPr>
              <a:t>Wikipedia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6024" y="44624"/>
            <a:ext cx="768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chemeClr val="bg1"/>
                </a:solidFill>
              </a:rPr>
              <a:t>10 Largest Power Plants of the World (2011)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8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14" y="0"/>
            <a:ext cx="744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bg1"/>
                </a:solidFill>
              </a:rPr>
              <a:t>Largest Power Plants by Energy Source (2011)</a:t>
            </a:r>
            <a:endParaRPr lang="en-GB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63599108"/>
              </p:ext>
            </p:extLst>
          </p:nvPr>
        </p:nvGraphicFramePr>
        <p:xfrm>
          <a:off x="-2268" y="812823"/>
          <a:ext cx="9136585" cy="535248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5576"/>
                <a:gridCol w="3168352"/>
                <a:gridCol w="1558023"/>
                <a:gridCol w="1898361"/>
                <a:gridCol w="1756273"/>
              </a:tblGrid>
              <a:tr h="49534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Rank</a:t>
                      </a:r>
                      <a:endParaRPr lang="en-GB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/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Country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/>
                        <a:t>Capacity (</a:t>
                      </a:r>
                      <a:r>
                        <a:rPr lang="en-GB" sz="2000" dirty="0" err="1" smtClean="0"/>
                        <a:t>MW</a:t>
                      </a:r>
                      <a:r>
                        <a:rPr lang="en-GB" sz="2000" baseline="-25000" dirty="0" err="1" smtClean="0"/>
                        <a:t>el</a:t>
                      </a:r>
                      <a:r>
                        <a:rPr lang="en-GB" sz="20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Plant Type</a:t>
                      </a:r>
                      <a:endParaRPr lang="en-GB" sz="2000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3-Gorges</a:t>
                      </a:r>
                      <a:r>
                        <a:rPr lang="en-GB" baseline="0" dirty="0" smtClean="0"/>
                        <a:t> Dam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China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22500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Hydro</a:t>
                      </a:r>
                      <a:endParaRPr lang="en-GB" dirty="0"/>
                    </a:p>
                  </a:txBody>
                  <a:tcPr/>
                </a:tc>
              </a:tr>
              <a:tr h="422538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GB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Kashiwaazaki-Kariwa</a:t>
                      </a:r>
                      <a:r>
                        <a:rPr lang="en-GB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NPP</a:t>
                      </a:r>
                      <a:endParaRPr lang="en-GB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Taichung Power Plant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Taiwan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5780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Coal</a:t>
                      </a:r>
                      <a:endParaRPr lang="en-GB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Shoaiba</a:t>
                      </a:r>
                      <a:r>
                        <a:rPr lang="en-GB" dirty="0" smtClean="0"/>
                        <a:t> Power Plant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Saudi Arabia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5600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Fuel Oil</a:t>
                      </a:r>
                      <a:endParaRPr lang="en-GB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Surgut-2 Power Plant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Russia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5597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Natural Gas</a:t>
                      </a:r>
                      <a:endParaRPr lang="en-GB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Eesti</a:t>
                      </a:r>
                      <a:r>
                        <a:rPr lang="en-GB" dirty="0" smtClean="0"/>
                        <a:t> Power Plant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Estonia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1615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Oil</a:t>
                      </a:r>
                      <a:r>
                        <a:rPr lang="en-GB" baseline="0" dirty="0" smtClean="0"/>
                        <a:t> Shale</a:t>
                      </a:r>
                      <a:endParaRPr lang="en-GB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Shatura</a:t>
                      </a:r>
                      <a:r>
                        <a:rPr lang="en-GB" dirty="0" smtClean="0"/>
                        <a:t> Power Plant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Russia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Peat</a:t>
                      </a:r>
                      <a:endParaRPr lang="en-GB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Alta Wind Energy </a:t>
                      </a:r>
                      <a:r>
                        <a:rPr lang="en-GB" dirty="0" err="1" smtClean="0"/>
                        <a:t>Center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USA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Wind (onshore)</a:t>
                      </a:r>
                      <a:endParaRPr lang="en-GB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Tilbury B Power</a:t>
                      </a:r>
                      <a:r>
                        <a:rPr lang="en-GB" baseline="0" dirty="0" smtClean="0"/>
                        <a:t> Station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Biofuel</a:t>
                      </a:r>
                      <a:endParaRPr lang="en-GB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GB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 smtClean="0">
                          <a:solidFill>
                            <a:srgbClr val="C00000"/>
                          </a:solidFill>
                        </a:rPr>
                        <a:t>Hellisheioi</a:t>
                      </a:r>
                      <a:r>
                        <a:rPr lang="en-GB" b="1" dirty="0" smtClean="0">
                          <a:solidFill>
                            <a:srgbClr val="C00000"/>
                          </a:solidFill>
                        </a:rPr>
                        <a:t> Power Station</a:t>
                      </a:r>
                      <a:endParaRPr lang="en-GB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C00000"/>
                          </a:solidFill>
                        </a:rPr>
                        <a:t>Iceland</a:t>
                      </a:r>
                      <a:endParaRPr lang="en-GB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C00000"/>
                          </a:solidFill>
                        </a:rPr>
                        <a:t>303</a:t>
                      </a:r>
                      <a:endParaRPr lang="en-GB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C00000"/>
                          </a:solidFill>
                        </a:rPr>
                        <a:t>Geothermal</a:t>
                      </a:r>
                      <a:endParaRPr lang="en-GB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Sihwa</a:t>
                      </a:r>
                      <a:r>
                        <a:rPr lang="en-GB" dirty="0" smtClean="0"/>
                        <a:t> Lake Tidal Power Station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South Korea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254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Tidal</a:t>
                      </a:r>
                      <a:endParaRPr lang="en-GB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Agua </a:t>
                      </a:r>
                      <a:r>
                        <a:rPr lang="en-GB" dirty="0" err="1" smtClean="0"/>
                        <a:t>Calient</a:t>
                      </a:r>
                      <a:r>
                        <a:rPr lang="en-GB" dirty="0" smtClean="0"/>
                        <a:t> Solar Project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USA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251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Solar</a:t>
                      </a:r>
                      <a:endParaRPr lang="en-GB" dirty="0"/>
                    </a:p>
                  </a:txBody>
                  <a:tcPr/>
                </a:tc>
              </a:tr>
              <a:tr h="36955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Agucadora</a:t>
                      </a:r>
                      <a:r>
                        <a:rPr lang="en-GB" dirty="0" smtClean="0"/>
                        <a:t> Wave Farm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Portugal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Marine (wave)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14163" y="62280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  <a:hlinkClick r:id="rId2"/>
              </a:rPr>
              <a:t>Wikipedia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8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165" y="692696"/>
            <a:ext cx="5479947" cy="42031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6698" y="1908349"/>
            <a:ext cx="332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1 cubic ton =40 cubic feet = 1.133 cubic meters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36235"/>
            <a:ext cx="7727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World Energy-related CO</a:t>
            </a:r>
            <a:r>
              <a:rPr lang="en-GB" sz="2400" b="1" baseline="-25000" dirty="0" smtClean="0">
                <a:solidFill>
                  <a:schemeClr val="bg1"/>
                </a:solidFill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</a:rPr>
              <a:t> Emissions (in billion metric tons) 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5232" y="692696"/>
            <a:ext cx="18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70C0"/>
                </a:solidFill>
              </a:rPr>
              <a:t>Source: DoE/EIA-0484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-12410" y="4843026"/>
            <a:ext cx="9156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Increase of coal power stations </a:t>
            </a: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 Increase coal consumption  more GHC (Greenhouse gases)</a:t>
            </a:r>
            <a:r>
              <a:rPr lang="en-GB" dirty="0" smtClean="0">
                <a:solidFill>
                  <a:srgbClr val="0070C0"/>
                </a:solidFill>
              </a:rPr>
              <a:t>;</a:t>
            </a:r>
            <a:endParaRPr lang="en-GB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Growth in consumption of liquid fuels and natural/shale gas over the next 30 years;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Solar, wind, biomass (renewables) will benefit from intensive R&amp;D and will continue to grow, but;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Solar and wind: unlikely to produce more than 25% of world demand of electricity by 2050.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8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74027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5776" y="2852936"/>
            <a:ext cx="3554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</a:rPr>
              <a:t>Energy Conversion: </a:t>
            </a:r>
          </a:p>
          <a:p>
            <a:pPr algn="ctr"/>
            <a:r>
              <a:rPr lang="en-GB" sz="2800" b="1" dirty="0" smtClean="0">
                <a:solidFill>
                  <a:srgbClr val="C00000"/>
                </a:solidFill>
              </a:rPr>
              <a:t>Reapplication of Fundamental Physics</a:t>
            </a:r>
            <a:endParaRPr lang="en-GB" sz="28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4210" y="951498"/>
            <a:ext cx="2607910" cy="1829430"/>
          </a:xfrm>
          <a:prstGeom prst="rect">
            <a:avLst/>
          </a:prstGeom>
        </p:spPr>
      </p:pic>
      <p:pic>
        <p:nvPicPr>
          <p:cNvPr id="74754" name="Picture 2" descr="http://ocw.mit.edu/courses/mechanical-engineering/2-997-direct-solar-thermal-to-electrical-energy-conversion-technologies-fall-2009/2-997f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764704"/>
            <a:ext cx="3168352" cy="3168353"/>
          </a:xfrm>
          <a:prstGeom prst="rect">
            <a:avLst/>
          </a:prstGeom>
          <a:noFill/>
        </p:spPr>
      </p:pic>
      <p:pic>
        <p:nvPicPr>
          <p:cNvPr id="74756" name="Picture 4" descr="http://www.euroviews.eu/2012/wp-content/uploads/2010/04/tidal-device-H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16" y="764704"/>
            <a:ext cx="2771800" cy="3054637"/>
          </a:xfrm>
          <a:prstGeom prst="rect">
            <a:avLst/>
          </a:prstGeom>
          <a:noFill/>
        </p:spPr>
      </p:pic>
      <p:pic>
        <p:nvPicPr>
          <p:cNvPr id="74758" name="Picture 6" descr="http://www.alstom.com/Global/US/Resources/Images/Galleries/Geothermal/Geothermal%20Plant%20-%20Illustra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4149080"/>
            <a:ext cx="3816423" cy="2330878"/>
          </a:xfrm>
          <a:prstGeom prst="rect">
            <a:avLst/>
          </a:prstGeom>
          <a:noFill/>
        </p:spPr>
      </p:pic>
      <p:pic>
        <p:nvPicPr>
          <p:cNvPr id="74760" name="Picture 8" descr="http://i.dailymail.co.uk/i/pix/2012/04/03/article-2124425-12726268000005DC-195_964x63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766" y="4149080"/>
            <a:ext cx="3598186" cy="23664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961959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-45387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Why Geothermal (or why pursue a diverse energy matrix)??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749017"/>
            <a:ext cx="88569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To address </a:t>
            </a:r>
            <a:r>
              <a:rPr lang="en-GB" sz="2400" b="1" dirty="0" smtClean="0">
                <a:solidFill>
                  <a:schemeClr val="accent1"/>
                </a:solidFill>
              </a:rPr>
              <a:t>CLIMATE CHANGE</a:t>
            </a:r>
            <a:r>
              <a:rPr lang="en-GB" sz="2400" dirty="0" smtClean="0">
                <a:solidFill>
                  <a:srgbClr val="0070C0"/>
                </a:solidFill>
              </a:rPr>
              <a:t> we must: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en-GB" sz="2400" dirty="0" smtClean="0">
                <a:solidFill>
                  <a:schemeClr val="accent1"/>
                </a:solidFill>
              </a:rPr>
              <a:t>improve efficiency</a:t>
            </a:r>
            <a:r>
              <a:rPr lang="en-GB" sz="2400" dirty="0" smtClean="0">
                <a:solidFill>
                  <a:srgbClr val="0070C0"/>
                </a:solidFill>
              </a:rPr>
              <a:t> and; 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2400" dirty="0" smtClean="0">
                <a:solidFill>
                  <a:schemeClr val="accent1"/>
                </a:solidFill>
              </a:rPr>
              <a:t>reduce use</a:t>
            </a:r>
            <a:r>
              <a:rPr lang="en-GB" sz="2400" dirty="0" smtClean="0">
                <a:solidFill>
                  <a:srgbClr val="0070C0"/>
                </a:solidFill>
              </a:rPr>
              <a:t> of fossil fuel-based energy source.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GHG emissions should be mitigated by the development of new cost-effective technologies: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2400" dirty="0" smtClean="0">
                <a:solidFill>
                  <a:srgbClr val="0070C0"/>
                </a:solidFill>
              </a:rPr>
              <a:t>Carbon Capture Storage and Transportation (CCST);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2400" dirty="0" smtClean="0">
                <a:solidFill>
                  <a:srgbClr val="0070C0"/>
                </a:solidFill>
              </a:rPr>
              <a:t>Nuclear </a:t>
            </a:r>
            <a:r>
              <a:rPr lang="en-GB" sz="2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GB" sz="2400" dirty="0" smtClean="0">
                <a:solidFill>
                  <a:srgbClr val="0070C0"/>
                </a:solidFill>
              </a:rPr>
              <a:t>Management of nuclear waste storage;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2400" dirty="0" smtClean="0">
                <a:solidFill>
                  <a:srgbClr val="0070C0"/>
                </a:solidFill>
              </a:rPr>
              <a:t>Low-carbon energy sources (i.e., </a:t>
            </a:r>
            <a:r>
              <a:rPr lang="en-GB" sz="2400" dirty="0" err="1" smtClean="0">
                <a:solidFill>
                  <a:srgbClr val="0070C0"/>
                </a:solidFill>
              </a:rPr>
              <a:t>renewables</a:t>
            </a:r>
            <a:r>
              <a:rPr lang="en-GB" sz="2400" dirty="0" smtClean="0">
                <a:solidFill>
                  <a:srgbClr val="0070C0"/>
                </a:solidFill>
              </a:rPr>
              <a:t>);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2400" dirty="0" smtClean="0">
                <a:solidFill>
                  <a:srgbClr val="0070C0"/>
                </a:solidFill>
              </a:rPr>
              <a:t>Integrated Gasification Combined Cycle (IGCC):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Converting carbon-based fuels into syngas (gas-synthesis - mainly H</a:t>
            </a:r>
            <a:r>
              <a:rPr lang="en-GB" sz="2400" baseline="-25000" dirty="0" smtClean="0">
                <a:solidFill>
                  <a:srgbClr val="0070C0"/>
                </a:solidFill>
              </a:rPr>
              <a:t>2</a:t>
            </a:r>
            <a:r>
              <a:rPr lang="en-GB" sz="2400" dirty="0" smtClean="0">
                <a:solidFill>
                  <a:srgbClr val="0070C0"/>
                </a:solidFill>
              </a:rPr>
              <a:t>, CO);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Combined steam (e.g., </a:t>
            </a:r>
            <a:r>
              <a:rPr lang="en-GB" sz="2400" dirty="0" err="1" smtClean="0">
                <a:solidFill>
                  <a:srgbClr val="0070C0"/>
                </a:solidFill>
              </a:rPr>
              <a:t>Rankine</a:t>
            </a:r>
            <a:r>
              <a:rPr lang="en-GB" sz="2400" dirty="0" smtClean="0">
                <a:solidFill>
                  <a:srgbClr val="0070C0"/>
                </a:solidFill>
              </a:rPr>
              <a:t>) and gas (e.g., </a:t>
            </a:r>
            <a:r>
              <a:rPr lang="en-GB" sz="2400" dirty="0" err="1" smtClean="0">
                <a:solidFill>
                  <a:srgbClr val="0070C0"/>
                </a:solidFill>
              </a:rPr>
              <a:t>Brayton</a:t>
            </a:r>
            <a:r>
              <a:rPr lang="en-GB" sz="2400" dirty="0" smtClean="0">
                <a:solidFill>
                  <a:srgbClr val="0070C0"/>
                </a:solidFill>
              </a:rPr>
              <a:t>) cycles using advanced turbines with high thermal efficiency;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Energy security: most countries do not have fossil-fuel resources to sustain their economies.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84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36235"/>
            <a:ext cx="693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How Power Plants Work? Heat Sources!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36712"/>
            <a:ext cx="9160686" cy="56159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56" y="836712"/>
            <a:ext cx="562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70C0"/>
                </a:solidFill>
              </a:rPr>
              <a:t>Schematics of a Nuclear Power Plant (NPP)</a:t>
            </a:r>
            <a:endParaRPr lang="en-GB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45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36235"/>
            <a:ext cx="693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How Power Plants Work? Heat Sources!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5393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70C0"/>
                </a:solidFill>
              </a:rPr>
              <a:t>Schematics of a Coal-Fired Power Station</a:t>
            </a:r>
            <a:endParaRPr lang="en-GB" sz="2400" b="1" dirty="0">
              <a:solidFill>
                <a:srgbClr val="0070C0"/>
              </a:solidFill>
            </a:endParaRPr>
          </a:p>
        </p:txBody>
      </p:sp>
      <p:pic>
        <p:nvPicPr>
          <p:cNvPr id="69634" name="Picture 2" descr="http://forums-cdn.appleinsider.com/c/cf/cffb4dfa_coal-fired-power-plant_media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92846"/>
            <a:ext cx="8448873" cy="5204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545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36235"/>
            <a:ext cx="693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How Power Plants Work? Heat Sources!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0312" y="2219380"/>
            <a:ext cx="1763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0070C0"/>
                </a:solidFill>
              </a:rPr>
              <a:t>Schematics of a Natural Gas Power Station</a:t>
            </a:r>
            <a:endParaRPr lang="en-GB" sz="2400" b="1" dirty="0">
              <a:solidFill>
                <a:srgbClr val="0070C0"/>
              </a:solidFill>
            </a:endParaRPr>
          </a:p>
        </p:txBody>
      </p:sp>
      <p:pic>
        <p:nvPicPr>
          <p:cNvPr id="68612" name="Picture 4" descr="http://eispctools.anl.gov/images/content/energy_resources/natural_gas-f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7377016" cy="5713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545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5590" y="5229200"/>
            <a:ext cx="8826485" cy="1264121"/>
            <a:chOff x="174640" y="4591050"/>
            <a:chExt cx="8826485" cy="996367"/>
          </a:xfrm>
        </p:grpSpPr>
        <p:pic>
          <p:nvPicPr>
            <p:cNvPr id="6" name="Picture 2" descr="cover slide - energy"/>
            <p:cNvPicPr>
              <a:picLocks noChangeAspect="1" noChangeArrowheads="1"/>
            </p:cNvPicPr>
            <p:nvPr/>
          </p:nvPicPr>
          <p:blipFill>
            <a:blip r:embed="rId2" cstate="print"/>
            <a:srcRect t="12454" b="12454"/>
            <a:stretch>
              <a:fillRect/>
            </a:stretch>
          </p:blipFill>
          <p:spPr bwMode="auto">
            <a:xfrm>
              <a:off x="174640" y="4598696"/>
              <a:ext cx="1725293" cy="98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Refinery_Large"/>
            <p:cNvPicPr>
              <a:picLocks noChangeAspect="1" noChangeArrowheads="1"/>
            </p:cNvPicPr>
            <p:nvPr/>
          </p:nvPicPr>
          <p:blipFill>
            <a:blip r:embed="rId3" cstate="print"/>
            <a:srcRect t="18399" r="1666" b="10312"/>
            <a:stretch>
              <a:fillRect/>
            </a:stretch>
          </p:blipFill>
          <p:spPr bwMode="auto">
            <a:xfrm>
              <a:off x="2217197" y="4593933"/>
              <a:ext cx="1733915" cy="99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coal04"/>
            <p:cNvPicPr>
              <a:picLocks noChangeAspect="1" noChangeArrowheads="1"/>
            </p:cNvPicPr>
            <p:nvPr/>
          </p:nvPicPr>
          <p:blipFill>
            <a:blip r:embed="rId4" cstate="print"/>
            <a:srcRect b="5205"/>
            <a:stretch>
              <a:fillRect/>
            </a:stretch>
          </p:blipFill>
          <p:spPr bwMode="auto">
            <a:xfrm>
              <a:off x="4268376" y="4591050"/>
              <a:ext cx="1353866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5" cstate="print"/>
            <a:srcRect t="18938" b="5244"/>
            <a:stretch>
              <a:fillRect/>
            </a:stretch>
          </p:blipFill>
          <p:spPr bwMode="auto">
            <a:xfrm>
              <a:off x="5939506" y="4591050"/>
              <a:ext cx="1250074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hydro_3_626_article"/>
            <p:cNvPicPr>
              <a:picLocks noChangeAspect="1" noChangeArrowheads="1"/>
            </p:cNvPicPr>
            <p:nvPr/>
          </p:nvPicPr>
          <p:blipFill>
            <a:blip r:embed="rId6" cstate="print"/>
            <a:srcRect t="2315" r="270" b="9003"/>
            <a:stretch>
              <a:fillRect/>
            </a:stretch>
          </p:blipFill>
          <p:spPr bwMode="auto">
            <a:xfrm>
              <a:off x="7506844" y="4591050"/>
              <a:ext cx="1494281" cy="996367"/>
            </a:xfrm>
            <a:prstGeom prst="rect">
              <a:avLst/>
            </a:prstGeom>
            <a:noFill/>
          </p:spPr>
        </p:pic>
      </p:grp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74027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2747" y="2948751"/>
            <a:ext cx="4457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</a:rPr>
              <a:t>Energy: </a:t>
            </a:r>
          </a:p>
          <a:p>
            <a:pPr algn="ctr"/>
            <a:r>
              <a:rPr lang="en-GB" sz="3600" b="1" dirty="0" smtClean="0">
                <a:solidFill>
                  <a:srgbClr val="C00000"/>
                </a:solidFill>
              </a:rPr>
              <a:t>Production &amp; Demand</a:t>
            </a:r>
            <a:endParaRPr lang="en-GB" sz="3600" b="1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5318" y="849878"/>
            <a:ext cx="1810804" cy="1276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3488409"/>
            <a:ext cx="2088727" cy="15725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2747" y="836712"/>
            <a:ext cx="2081221" cy="12762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908720"/>
            <a:ext cx="1917921" cy="1276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936862"/>
            <a:ext cx="2063706" cy="12861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3645024"/>
            <a:ext cx="1810804" cy="14929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2276872"/>
            <a:ext cx="1794770" cy="13271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9" y="2420888"/>
            <a:ext cx="2072895" cy="87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9446" y="5219498"/>
            <a:ext cx="1932616" cy="12641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6136" y="5229200"/>
            <a:ext cx="1512168" cy="12961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7944" y="5238900"/>
            <a:ext cx="1618253" cy="12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5443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2.bp.blogspot.com/-aorUo4XbHq4/U3SPpbhnHAI/AAAAAAAAAzk/azGKbbScUB4/s1600/flash-ste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692696"/>
            <a:ext cx="7128792" cy="5904656"/>
          </a:xfrm>
          <a:prstGeom prst="rect">
            <a:avLst/>
          </a:prstGeom>
          <a:noFill/>
        </p:spPr>
      </p:pic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36235"/>
            <a:ext cx="693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How Power Plants Work? Heat Sources!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5936" y="692697"/>
            <a:ext cx="41044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70C0"/>
                </a:solidFill>
              </a:rPr>
              <a:t>Geothermal Power Plant</a:t>
            </a:r>
            <a:endParaRPr lang="en-GB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95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36235"/>
            <a:ext cx="7162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How Power Plants Work? Momentum Sources!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196752"/>
            <a:ext cx="851915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17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36235"/>
            <a:ext cx="7162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How Power Plants Work? Momentum Sources!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1" y="838152"/>
            <a:ext cx="8403361" cy="539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17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697049"/>
            <a:ext cx="8640960" cy="5828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96" y="36235"/>
            <a:ext cx="7162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How Power Plants Work? Momentum Sources!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88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36235"/>
            <a:ext cx="580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How Power Plants Work? And Solar? 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46004" y="3254077"/>
            <a:ext cx="4762500" cy="3343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113" y="1700808"/>
            <a:ext cx="339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Heat Source: thermal radiation to boil water or;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516996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Photovoltaic (solar cells): direct conversion of the electromagnetic radiation from the Sun to electricity.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882" y="692695"/>
            <a:ext cx="5675245" cy="33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08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36235"/>
            <a:ext cx="458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How Power Plants Work? 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96" y="764704"/>
            <a:ext cx="9108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The vast majority of power plants are based </a:t>
            </a:r>
            <a:r>
              <a:rPr lang="en-GB" sz="2400" dirty="0">
                <a:solidFill>
                  <a:srgbClr val="0070C0"/>
                </a:solidFill>
              </a:rPr>
              <a:t>o</a:t>
            </a:r>
            <a:r>
              <a:rPr lang="en-GB" sz="2400" dirty="0" smtClean="0">
                <a:solidFill>
                  <a:srgbClr val="0070C0"/>
                </a:solidFill>
              </a:rPr>
              <a:t>n elements of the following workflow: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sz="2400" dirty="0" smtClean="0">
                <a:solidFill>
                  <a:srgbClr val="0070C0"/>
                </a:solidFill>
              </a:rPr>
              <a:t>Generate heat;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sz="2400" dirty="0" smtClean="0">
                <a:solidFill>
                  <a:srgbClr val="0070C0"/>
                </a:solidFill>
              </a:rPr>
              <a:t>Boil water;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sz="2400" dirty="0" smtClean="0">
                <a:solidFill>
                  <a:srgbClr val="0070C0"/>
                </a:solidFill>
              </a:rPr>
              <a:t>Produced steam is used to turn a (set of) turbine(s);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sz="2400" dirty="0" smtClean="0">
                <a:solidFill>
                  <a:srgbClr val="0070C0"/>
                </a:solidFill>
              </a:rPr>
              <a:t>Turbines are linked with generator to;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sz="2400" dirty="0" smtClean="0">
                <a:solidFill>
                  <a:srgbClr val="0070C0"/>
                </a:solidFill>
              </a:rPr>
              <a:t>Produce </a:t>
            </a:r>
            <a:r>
              <a:rPr lang="en-GB" sz="2400" dirty="0" smtClean="0">
                <a:solidFill>
                  <a:schemeClr val="accent1"/>
                </a:solidFill>
              </a:rPr>
              <a:t>electricity</a:t>
            </a:r>
            <a:r>
              <a:rPr lang="en-GB" sz="24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3789040"/>
            <a:ext cx="9108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We saw that: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Fossil fuels and nuclear: 1-5;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Hydro and wind: based on momentum transfer + 4-5;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Geothermal: undergrounded heated water + 2-5;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Solar: (a) solar radiation + 2-5 or, </a:t>
            </a:r>
          </a:p>
          <a:p>
            <a:pPr marL="2114550" lvl="1" indent="-457200" algn="just"/>
            <a:r>
              <a:rPr lang="en-GB" sz="2400" dirty="0" smtClean="0">
                <a:solidFill>
                  <a:srgbClr val="0070C0"/>
                </a:solidFill>
              </a:rPr>
              <a:t>(b) photovoltaic cells + 5.</a:t>
            </a:r>
          </a:p>
        </p:txBody>
      </p:sp>
    </p:spTree>
    <p:extLst>
      <p:ext uri="{BB962C8B-B14F-4D97-AF65-F5344CB8AC3E}">
        <p14:creationId xmlns:p14="http://schemas.microsoft.com/office/powerpoint/2010/main" xmlns="" val="33150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718051" y="836712"/>
            <a:ext cx="4289080" cy="2520280"/>
            <a:chOff x="2972" y="1184"/>
            <a:chExt cx="2567" cy="144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496" y="36235"/>
            <a:ext cx="6434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How Power Plants Work? (summary)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92696"/>
            <a:ext cx="47180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2000" dirty="0" smtClean="0">
                <a:solidFill>
                  <a:schemeClr val="accent1"/>
                </a:solidFill>
              </a:rPr>
              <a:t>Energy Source</a:t>
            </a:r>
            <a:r>
              <a:rPr lang="en-GB" sz="2000" dirty="0" smtClean="0">
                <a:solidFill>
                  <a:srgbClr val="0070C0"/>
                </a:solidFill>
              </a:rPr>
              <a:t> (coal, oil, NG, nuclear, </a:t>
            </a:r>
            <a:r>
              <a:rPr lang="en-GB" sz="2000" dirty="0" err="1" smtClean="0">
                <a:solidFill>
                  <a:srgbClr val="0070C0"/>
                </a:solidFill>
              </a:rPr>
              <a:t>etc</a:t>
            </a:r>
            <a:r>
              <a:rPr lang="en-GB" sz="2000" dirty="0" smtClean="0">
                <a:solidFill>
                  <a:srgbClr val="0070C0"/>
                </a:solidFill>
              </a:rPr>
              <a:t>) is ‘burnt’ generating heat in the;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>
                <a:solidFill>
                  <a:schemeClr val="accent1"/>
                </a:solidFill>
              </a:rPr>
              <a:t>Boiler. </a:t>
            </a:r>
            <a:r>
              <a:rPr lang="en-GB" sz="2000" dirty="0" smtClean="0">
                <a:solidFill>
                  <a:srgbClr val="0070C0"/>
                </a:solidFill>
              </a:rPr>
              <a:t>Heat is transferred into the water-steam cycle (3-4-9-3);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>
                <a:solidFill>
                  <a:schemeClr val="accent1"/>
                </a:solidFill>
              </a:rPr>
              <a:t>Steam</a:t>
            </a:r>
            <a:r>
              <a:rPr lang="en-GB" sz="2000" dirty="0" smtClean="0">
                <a:solidFill>
                  <a:srgbClr val="0070C0"/>
                </a:solidFill>
              </a:rPr>
              <a:t> (at high temperature and pressure) produced by the water vaporisation is driven towards a;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>
                <a:solidFill>
                  <a:schemeClr val="accent1"/>
                </a:solidFill>
              </a:rPr>
              <a:t>Steam turbine</a:t>
            </a:r>
            <a:r>
              <a:rPr lang="en-GB" sz="2000" dirty="0" smtClean="0">
                <a:solidFill>
                  <a:srgbClr val="0070C0"/>
                </a:solidFill>
              </a:rPr>
              <a:t> that promotes an isentropic expansion and produces </a:t>
            </a:r>
            <a:r>
              <a:rPr lang="en-GB" sz="2000" b="1" u="sng" dirty="0" smtClean="0">
                <a:solidFill>
                  <a:srgbClr val="0070C0"/>
                </a:solidFill>
              </a:rPr>
              <a:t>work</a:t>
            </a:r>
            <a:r>
              <a:rPr lang="en-GB" sz="2000" dirty="0" smtClean="0">
                <a:solidFill>
                  <a:srgbClr val="0070C0"/>
                </a:solidFill>
              </a:rPr>
              <a:t>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>
                <a:solidFill>
                  <a:srgbClr val="0070C0"/>
                </a:solidFill>
              </a:rPr>
              <a:t>The </a:t>
            </a:r>
            <a:r>
              <a:rPr lang="en-GB" sz="2000" b="1" u="sng" dirty="0" smtClean="0">
                <a:solidFill>
                  <a:srgbClr val="0070C0"/>
                </a:solidFill>
              </a:rPr>
              <a:t>work</a:t>
            </a:r>
            <a:r>
              <a:rPr lang="en-GB" sz="2000" dirty="0" smtClean="0">
                <a:solidFill>
                  <a:srgbClr val="0070C0"/>
                </a:solidFill>
              </a:rPr>
              <a:t> is transferred to a </a:t>
            </a:r>
            <a:r>
              <a:rPr lang="en-GB" sz="2000" dirty="0" smtClean="0">
                <a:solidFill>
                  <a:schemeClr val="accent1"/>
                </a:solidFill>
              </a:rPr>
              <a:t>generator</a:t>
            </a:r>
            <a:r>
              <a:rPr lang="en-GB" sz="2000" dirty="0" smtClean="0">
                <a:solidFill>
                  <a:srgbClr val="0070C0"/>
                </a:solidFill>
              </a:rPr>
              <a:t> responsible to produce;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>
                <a:solidFill>
                  <a:schemeClr val="accent1"/>
                </a:solidFill>
              </a:rPr>
              <a:t>Electricity </a:t>
            </a:r>
            <a:r>
              <a:rPr lang="en-GB" sz="2000" dirty="0" smtClean="0">
                <a:solidFill>
                  <a:srgbClr val="0070C0"/>
                </a:solidFill>
              </a:rPr>
              <a:t>that is linked to the power grid;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>
                <a:solidFill>
                  <a:srgbClr val="0070C0"/>
                </a:solidFill>
              </a:rPr>
              <a:t>After the expansion (in the turbine), steam (low temperature and pressure) is driven into the </a:t>
            </a:r>
            <a:r>
              <a:rPr lang="en-GB" sz="2000" dirty="0" smtClean="0">
                <a:solidFill>
                  <a:schemeClr val="accent1"/>
                </a:solidFill>
              </a:rPr>
              <a:t>condenser (9)</a:t>
            </a:r>
            <a:r>
              <a:rPr lang="en-GB" sz="2000" dirty="0" smtClean="0">
                <a:solidFill>
                  <a:srgbClr val="0070C0"/>
                </a:solidFill>
              </a:rPr>
              <a:t>, where it is transformed in water and returns to the </a:t>
            </a:r>
            <a:r>
              <a:rPr lang="en-GB" sz="2000" dirty="0" smtClean="0">
                <a:solidFill>
                  <a:schemeClr val="accent1"/>
                </a:solidFill>
              </a:rPr>
              <a:t>Boiler (2);</a:t>
            </a:r>
            <a:r>
              <a:rPr lang="en-GB" sz="2000" dirty="0" smtClean="0">
                <a:solidFill>
                  <a:srgbClr val="0070C0"/>
                </a:solidFill>
              </a:rPr>
              <a:t> </a:t>
            </a:r>
            <a:endParaRPr lang="en-GB" sz="2000" dirty="0" smtClean="0">
              <a:solidFill>
                <a:schemeClr val="accent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4128" y="3789040"/>
            <a:ext cx="278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System </a:t>
            </a:r>
            <a:r>
              <a:rPr lang="en-GB" dirty="0" smtClean="0">
                <a:solidFill>
                  <a:schemeClr val="accent1"/>
                </a:solidFill>
              </a:rPr>
              <a:t>7-8-9</a:t>
            </a:r>
            <a:r>
              <a:rPr lang="en-GB" dirty="0" smtClean="0">
                <a:solidFill>
                  <a:srgbClr val="0070C0"/>
                </a:solidFill>
              </a:rPr>
              <a:t> comprises </a:t>
            </a:r>
            <a:r>
              <a:rPr lang="en-GB" dirty="0" smtClean="0">
                <a:solidFill>
                  <a:schemeClr val="accent1"/>
                </a:solidFill>
              </a:rPr>
              <a:t>condenser</a:t>
            </a:r>
            <a:r>
              <a:rPr lang="en-GB" dirty="0" smtClean="0">
                <a:solidFill>
                  <a:srgbClr val="0070C0"/>
                </a:solidFill>
              </a:rPr>
              <a:t> and cooling waste water. 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95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718051" y="836712"/>
            <a:ext cx="4289080" cy="2520280"/>
            <a:chOff x="2972" y="1184"/>
            <a:chExt cx="2567" cy="144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496" y="36235"/>
            <a:ext cx="6434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How Power Plants Work? (summary)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92696"/>
            <a:ext cx="471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GB" sz="2000" dirty="0" smtClean="0">
                <a:solidFill>
                  <a:schemeClr val="accent1"/>
                </a:solidFill>
              </a:rPr>
              <a:t>Energy Source</a:t>
            </a:r>
            <a:r>
              <a:rPr lang="en-GB" sz="2000" dirty="0" smtClean="0">
                <a:solidFill>
                  <a:srgbClr val="0070C0"/>
                </a:solidFill>
              </a:rPr>
              <a:t> (coal, oil, NG, nuclear, etc) is ‘burnt’ generating heat in the;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4128" y="3789040"/>
            <a:ext cx="278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System </a:t>
            </a:r>
            <a:r>
              <a:rPr lang="en-GB" dirty="0" smtClean="0">
                <a:solidFill>
                  <a:schemeClr val="accent1"/>
                </a:solidFill>
              </a:rPr>
              <a:t>7-8-9</a:t>
            </a:r>
            <a:r>
              <a:rPr lang="en-GB" dirty="0" smtClean="0">
                <a:solidFill>
                  <a:srgbClr val="0070C0"/>
                </a:solidFill>
              </a:rPr>
              <a:t> comprises </a:t>
            </a:r>
            <a:r>
              <a:rPr lang="en-GB" dirty="0" smtClean="0">
                <a:solidFill>
                  <a:schemeClr val="accent1"/>
                </a:solidFill>
              </a:rPr>
              <a:t>condenser</a:t>
            </a:r>
            <a:r>
              <a:rPr lang="en-GB" dirty="0" smtClean="0">
                <a:solidFill>
                  <a:srgbClr val="0070C0"/>
                </a:solidFill>
              </a:rPr>
              <a:t> and cooling waste water. 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034" y="1352962"/>
            <a:ext cx="471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 startAt="2"/>
            </a:pPr>
            <a:r>
              <a:rPr lang="en-GB" sz="2000" dirty="0" smtClean="0">
                <a:solidFill>
                  <a:schemeClr val="accent1"/>
                </a:solidFill>
              </a:rPr>
              <a:t>Boiler. </a:t>
            </a:r>
            <a:r>
              <a:rPr lang="en-GB" sz="2000" dirty="0" smtClean="0">
                <a:solidFill>
                  <a:srgbClr val="0070C0"/>
                </a:solidFill>
              </a:rPr>
              <a:t>Heat is transferred into the water-steam cycle (3-4-9-3);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034" y="2001034"/>
            <a:ext cx="4718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 startAt="3"/>
            </a:pPr>
            <a:r>
              <a:rPr lang="en-GB" sz="2000" dirty="0" smtClean="0">
                <a:solidFill>
                  <a:schemeClr val="accent1"/>
                </a:solidFill>
              </a:rPr>
              <a:t>Steam</a:t>
            </a:r>
            <a:r>
              <a:rPr lang="en-GB" sz="2000" dirty="0" smtClean="0">
                <a:solidFill>
                  <a:srgbClr val="0070C0"/>
                </a:solidFill>
              </a:rPr>
              <a:t> (at high temperature and pressure) produced by the water vaporisation is driven towards a;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034" y="2989401"/>
            <a:ext cx="471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 startAt="4"/>
            </a:pPr>
            <a:r>
              <a:rPr lang="en-GB" sz="2000" dirty="0" smtClean="0">
                <a:solidFill>
                  <a:schemeClr val="accent1"/>
                </a:solidFill>
              </a:rPr>
              <a:t>Steam turbine</a:t>
            </a:r>
            <a:r>
              <a:rPr lang="en-GB" sz="2000" dirty="0" smtClean="0">
                <a:solidFill>
                  <a:srgbClr val="0070C0"/>
                </a:solidFill>
              </a:rPr>
              <a:t> that promotes an </a:t>
            </a:r>
            <a:r>
              <a:rPr lang="en-GB" sz="2000" i="1" dirty="0" smtClean="0">
                <a:solidFill>
                  <a:srgbClr val="0070C0"/>
                </a:solidFill>
              </a:rPr>
              <a:t>isentropic expansion</a:t>
            </a:r>
            <a:r>
              <a:rPr lang="en-GB" sz="2000" dirty="0" smtClean="0">
                <a:solidFill>
                  <a:srgbClr val="0070C0"/>
                </a:solidFill>
              </a:rPr>
              <a:t> and produces </a:t>
            </a:r>
            <a:r>
              <a:rPr lang="en-GB" sz="2000" b="1" u="sng" dirty="0" smtClean="0">
                <a:solidFill>
                  <a:srgbClr val="0070C0"/>
                </a:solidFill>
              </a:rPr>
              <a:t>work</a:t>
            </a:r>
            <a:r>
              <a:rPr lang="en-GB" sz="2000" dirty="0" smtClean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34" y="3657218"/>
            <a:ext cx="471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Clr>
                <a:schemeClr val="accent1"/>
              </a:buClr>
              <a:buFont typeface="+mj-lt"/>
              <a:buAutoNum type="arabicPeriod" startAt="5"/>
            </a:pPr>
            <a:r>
              <a:rPr lang="en-GB" sz="2000" dirty="0" smtClean="0">
                <a:solidFill>
                  <a:srgbClr val="0070C0"/>
                </a:solidFill>
              </a:rPr>
              <a:t>The </a:t>
            </a:r>
            <a:r>
              <a:rPr lang="en-GB" sz="2000" b="1" u="sng" dirty="0" smtClean="0">
                <a:solidFill>
                  <a:srgbClr val="0070C0"/>
                </a:solidFill>
              </a:rPr>
              <a:t>work</a:t>
            </a:r>
            <a:r>
              <a:rPr lang="en-GB" sz="2000" dirty="0" smtClean="0">
                <a:solidFill>
                  <a:srgbClr val="0070C0"/>
                </a:solidFill>
              </a:rPr>
              <a:t> is transferred to a </a:t>
            </a:r>
            <a:r>
              <a:rPr lang="en-GB" sz="2000" dirty="0" smtClean="0">
                <a:solidFill>
                  <a:schemeClr val="accent1"/>
                </a:solidFill>
              </a:rPr>
              <a:t>generator</a:t>
            </a:r>
            <a:r>
              <a:rPr lang="en-GB" sz="2000" dirty="0" smtClean="0">
                <a:solidFill>
                  <a:srgbClr val="0070C0"/>
                </a:solidFill>
              </a:rPr>
              <a:t> responsible to produce;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034" y="4305290"/>
            <a:ext cx="471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Clr>
                <a:schemeClr val="accent1"/>
              </a:buClr>
              <a:buFont typeface="+mj-lt"/>
              <a:buAutoNum type="arabicPeriod" startAt="6"/>
            </a:pPr>
            <a:r>
              <a:rPr lang="en-GB" sz="2000" dirty="0" smtClean="0">
                <a:solidFill>
                  <a:schemeClr val="accent1"/>
                </a:solidFill>
              </a:rPr>
              <a:t>Electricity </a:t>
            </a:r>
            <a:r>
              <a:rPr lang="en-GB" sz="2000" dirty="0" smtClean="0">
                <a:solidFill>
                  <a:srgbClr val="0070C0"/>
                </a:solidFill>
              </a:rPr>
              <a:t>that is linked to the power grid;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034" y="4953362"/>
            <a:ext cx="4718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Clr>
                <a:schemeClr val="accent1"/>
              </a:buClr>
              <a:buFont typeface="+mj-lt"/>
              <a:buAutoNum type="arabicPeriod" startAt="7"/>
            </a:pPr>
            <a:r>
              <a:rPr lang="en-GB" sz="2000" dirty="0" smtClean="0">
                <a:solidFill>
                  <a:srgbClr val="0070C0"/>
                </a:solidFill>
              </a:rPr>
              <a:t>After the expansion (in the turbine), steam (low temperature and pressure) is driven into the </a:t>
            </a:r>
            <a:r>
              <a:rPr lang="en-GB" sz="2000" dirty="0" smtClean="0">
                <a:solidFill>
                  <a:schemeClr val="accent1"/>
                </a:solidFill>
              </a:rPr>
              <a:t>condenser (9)</a:t>
            </a:r>
            <a:r>
              <a:rPr lang="en-GB" sz="2000" dirty="0" smtClean="0">
                <a:solidFill>
                  <a:srgbClr val="0070C0"/>
                </a:solidFill>
              </a:rPr>
              <a:t>, where it is transformed in water and returns to the </a:t>
            </a:r>
            <a:r>
              <a:rPr lang="en-GB" sz="2000" dirty="0" smtClean="0">
                <a:solidFill>
                  <a:schemeClr val="accent1"/>
                </a:solidFill>
              </a:rPr>
              <a:t>Boiler (2);</a:t>
            </a:r>
            <a:endParaRPr lang="en-GB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951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0" y="692697"/>
            <a:ext cx="5148064" cy="3024335"/>
            <a:chOff x="1106" y="1573"/>
            <a:chExt cx="3780" cy="2518"/>
          </a:xfrm>
        </p:grpSpPr>
        <p:pic>
          <p:nvPicPr>
            <p:cNvPr id="3277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" y="1573"/>
              <a:ext cx="3780" cy="2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2773" name="Text Box 5"/>
            <p:cNvSpPr txBox="1">
              <a:spLocks noChangeArrowheads="1"/>
            </p:cNvSpPr>
            <p:nvPr/>
          </p:nvSpPr>
          <p:spPr bwMode="auto">
            <a:xfrm>
              <a:off x="1106" y="1573"/>
              <a:ext cx="3780" cy="2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96" y="36235"/>
            <a:ext cx="504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Power Plants: Turbine Generator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52226" name="Picture 2" descr="http://wwww.kompulsa.com/wp/wp-content/uploads/2011/06/Dampfturbine-Steam-Turbine-From-Nuclear-Power-Pla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5148064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http://www.allforpower.com/CustomFiles/Image/2007/AFP107/afp107_svar_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520" y="759382"/>
            <a:ext cx="3665984" cy="581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7405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21088"/>
            <a:ext cx="6948264" cy="692696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7956376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sz="3200" dirty="0" smtClean="0"/>
              <a:t>Summary</a:t>
            </a:r>
            <a:endParaRPr lang="en-GB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82809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 smtClean="0">
                <a:solidFill>
                  <a:srgbClr val="0070C0"/>
                </a:solidFill>
              </a:rPr>
              <a:t>Multiple energy sources: fossil-fuel, </a:t>
            </a:r>
            <a:r>
              <a:rPr lang="en-GB" sz="2800" dirty="0" err="1" smtClean="0">
                <a:solidFill>
                  <a:srgbClr val="0070C0"/>
                </a:solidFill>
              </a:rPr>
              <a:t>renewables</a:t>
            </a:r>
            <a:r>
              <a:rPr lang="en-GB" sz="2800" dirty="0" smtClean="0">
                <a:solidFill>
                  <a:srgbClr val="0070C0"/>
                </a:solidFill>
              </a:rPr>
              <a:t>, nuclear, etc;</a:t>
            </a:r>
          </a:p>
          <a:p>
            <a:pPr marL="355600" indent="-3556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 smtClean="0">
                <a:solidFill>
                  <a:srgbClr val="0070C0"/>
                </a:solidFill>
              </a:rPr>
              <a:t>Demand and production of energy mix;</a:t>
            </a:r>
          </a:p>
          <a:p>
            <a:pPr marL="355600" indent="-3556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 smtClean="0">
                <a:solidFill>
                  <a:srgbClr val="0070C0"/>
                </a:solidFill>
              </a:rPr>
              <a:t>Thermal and momentum energy </a:t>
            </a:r>
            <a:r>
              <a:rPr lang="en-GB" sz="2800" smtClean="0">
                <a:solidFill>
                  <a:srgbClr val="0070C0"/>
                </a:solidFill>
              </a:rPr>
              <a:t>sources</a:t>
            </a:r>
            <a:r>
              <a:rPr lang="en-GB" sz="2800" smtClean="0">
                <a:solidFill>
                  <a:srgbClr val="0070C0"/>
                </a:solidFill>
              </a:rPr>
              <a:t>;</a:t>
            </a:r>
            <a:endParaRPr lang="en-GB" sz="2800" dirty="0" smtClean="0">
              <a:solidFill>
                <a:srgbClr val="0070C0"/>
              </a:solidFill>
            </a:endParaRPr>
          </a:p>
          <a:p>
            <a:pPr marL="355600" indent="-355600" algn="just">
              <a:lnSpc>
                <a:spcPct val="150000"/>
              </a:lnSpc>
            </a:pPr>
            <a:endParaRPr lang="en-GB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92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74027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3573016"/>
            <a:ext cx="2554131" cy="18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808" y="4365104"/>
            <a:ext cx="2808312" cy="21143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9832" y="836712"/>
            <a:ext cx="2380593" cy="15841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24652" y="936862"/>
            <a:ext cx="2843302" cy="177205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0152" y="3068960"/>
            <a:ext cx="3062806" cy="1296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7824" y="2420888"/>
            <a:ext cx="29179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>
                <a:solidFill>
                  <a:srgbClr val="0070C0"/>
                </a:solidFill>
              </a:rPr>
              <a:t>We use energy to provide:</a:t>
            </a:r>
          </a:p>
          <a:p>
            <a:pPr marL="266700" indent="-2667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FF0000"/>
                </a:solidFill>
              </a:rPr>
              <a:t>Electricity</a:t>
            </a:r>
          </a:p>
          <a:p>
            <a:pPr marL="266700" indent="-2667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FF0000"/>
                </a:solidFill>
              </a:rPr>
              <a:t>Heat </a:t>
            </a:r>
          </a:p>
          <a:p>
            <a:pPr marL="266700" indent="-2667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Transport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97468"/>
            <a:ext cx="788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800" b="0" dirty="0" smtClean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  <a:endParaRPr lang="en-GB" sz="2800" b="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20834" name="AutoShape 2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836" name="AutoShape 4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838" name="AutoShape 6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840" name="AutoShape 8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842" name="AutoShape 10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0843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980728"/>
            <a:ext cx="24098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184" y="4581128"/>
            <a:ext cx="2592288" cy="19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5443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21088"/>
            <a:ext cx="6948264" cy="692696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260043"/>
            <a:ext cx="87849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BP Statistical Review of World Energy 2013: </a:t>
            </a:r>
            <a:r>
              <a:rPr lang="en-GB" sz="2000" dirty="0" smtClean="0">
                <a:solidFill>
                  <a:srgbClr val="0070C0"/>
                </a:solidFill>
                <a:hlinkClick r:id="rId2"/>
              </a:rPr>
              <a:t>http://www.bp.com/content/dam/bp/pdf/statistical-review/statistical_review_of_world_energy_2013.pdf</a:t>
            </a:r>
            <a:endParaRPr lang="en-GB" sz="2000" dirty="0" smtClean="0">
              <a:solidFill>
                <a:srgbClr val="0070C0"/>
              </a:solidFill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Annual Energy Outlook 2014 with Projections to 2014 (DoE/EIA-0383): </a:t>
            </a:r>
            <a:r>
              <a:rPr lang="en-GB" sz="2000" dirty="0" smtClean="0">
                <a:hlinkClick r:id="rId3"/>
              </a:rPr>
              <a:t>http://www.eia.gov/forecasts/aeo/pdf/0383(2014).pdf</a:t>
            </a:r>
            <a:endParaRPr lang="en-GB" sz="2000" dirty="0" smtClean="0">
              <a:solidFill>
                <a:srgbClr val="0070C0"/>
              </a:solidFill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Annual Energy review 2011 (DoE/EIA-0384): </a:t>
            </a:r>
            <a:r>
              <a:rPr lang="en-GB" sz="2000" dirty="0" smtClean="0">
                <a:hlinkClick r:id="rId4"/>
              </a:rPr>
              <a:t>http://www.eia.gov/totalenergy/data/annual/pdf/aer.pdf</a:t>
            </a:r>
            <a:endParaRPr lang="en-GB" sz="2000" dirty="0" smtClean="0"/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Energy for a Sustainable Future: Reports and Recommendations (2010), The Secretary-General’s Advisory Group on Energy and Climate Change (AGECC): </a:t>
            </a:r>
            <a:r>
              <a:rPr lang="en-GB" sz="2000" dirty="0" smtClean="0">
                <a:hlinkClick r:id="rId5"/>
              </a:rPr>
              <a:t>http://www.un.org/wcm/webdav/site/climatechange/shared/Documents/AGECC%20summary%20report%5B1%5D.pdf</a:t>
            </a:r>
            <a:endParaRPr lang="en-GB" sz="2000" dirty="0" smtClean="0"/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The Future of Geothermal Energy: </a:t>
            </a:r>
            <a:r>
              <a:rPr lang="en-GB" sz="2000" dirty="0" smtClean="0">
                <a:hlinkClick r:id="rId6"/>
              </a:rPr>
              <a:t>https://</a:t>
            </a:r>
            <a:r>
              <a:rPr lang="en-GB" sz="2000" dirty="0" smtClean="0">
                <a:hlinkClick r:id="rId6"/>
              </a:rPr>
              <a:t>www1.eere.energy.gov/geothermal/pdfs/future_geo_energy.pdf</a:t>
            </a:r>
            <a:endParaRPr lang="en-GB" sz="2000" dirty="0" smtClean="0">
              <a:solidFill>
                <a:srgbClr val="0070C0"/>
              </a:solidFill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R. </a:t>
            </a:r>
            <a:r>
              <a:rPr lang="en-GB" sz="2000" dirty="0" err="1" smtClean="0">
                <a:solidFill>
                  <a:srgbClr val="0070C0"/>
                </a:solidFill>
              </a:rPr>
              <a:t>DiPippo</a:t>
            </a:r>
            <a:r>
              <a:rPr lang="en-GB" sz="2000" dirty="0" smtClean="0">
                <a:solidFill>
                  <a:srgbClr val="0070C0"/>
                </a:solidFill>
              </a:rPr>
              <a:t> (2012) ‘Geothermal Power Plants’;  Butterworth Heinemann.</a:t>
            </a:r>
            <a:endParaRPr lang="en-GB" sz="2000" dirty="0" smtClean="0">
              <a:solidFill>
                <a:srgbClr val="0070C0"/>
              </a:solidFill>
            </a:endParaRP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Additional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139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155590" y="5229200"/>
            <a:ext cx="8826485" cy="1264121"/>
            <a:chOff x="174640" y="4591050"/>
            <a:chExt cx="8826485" cy="996367"/>
          </a:xfrm>
        </p:grpSpPr>
        <p:pic>
          <p:nvPicPr>
            <p:cNvPr id="6" name="Picture 2" descr="cover slide - energy"/>
            <p:cNvPicPr>
              <a:picLocks noChangeAspect="1" noChangeArrowheads="1"/>
            </p:cNvPicPr>
            <p:nvPr/>
          </p:nvPicPr>
          <p:blipFill>
            <a:blip r:embed="rId2" cstate="print"/>
            <a:srcRect t="12454" b="12454"/>
            <a:stretch>
              <a:fillRect/>
            </a:stretch>
          </p:blipFill>
          <p:spPr bwMode="auto">
            <a:xfrm>
              <a:off x="174640" y="4598696"/>
              <a:ext cx="1725293" cy="98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Refinery_Large"/>
            <p:cNvPicPr>
              <a:picLocks noChangeAspect="1" noChangeArrowheads="1"/>
            </p:cNvPicPr>
            <p:nvPr/>
          </p:nvPicPr>
          <p:blipFill>
            <a:blip r:embed="rId3" cstate="print"/>
            <a:srcRect t="18399" r="1666" b="10312"/>
            <a:stretch>
              <a:fillRect/>
            </a:stretch>
          </p:blipFill>
          <p:spPr bwMode="auto">
            <a:xfrm>
              <a:off x="2217197" y="4593933"/>
              <a:ext cx="1733915" cy="99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coal04"/>
            <p:cNvPicPr>
              <a:picLocks noChangeAspect="1" noChangeArrowheads="1"/>
            </p:cNvPicPr>
            <p:nvPr/>
          </p:nvPicPr>
          <p:blipFill>
            <a:blip r:embed="rId4" cstate="print"/>
            <a:srcRect b="5205"/>
            <a:stretch>
              <a:fillRect/>
            </a:stretch>
          </p:blipFill>
          <p:spPr bwMode="auto">
            <a:xfrm>
              <a:off x="4268376" y="4591050"/>
              <a:ext cx="1353866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5" cstate="print"/>
            <a:srcRect t="18938" b="5244"/>
            <a:stretch>
              <a:fillRect/>
            </a:stretch>
          </p:blipFill>
          <p:spPr bwMode="auto">
            <a:xfrm>
              <a:off x="5939506" y="4591050"/>
              <a:ext cx="1250074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hydro_3_626_article"/>
            <p:cNvPicPr>
              <a:picLocks noChangeAspect="1" noChangeArrowheads="1"/>
            </p:cNvPicPr>
            <p:nvPr/>
          </p:nvPicPr>
          <p:blipFill>
            <a:blip r:embed="rId6" cstate="print"/>
            <a:srcRect t="2315" r="270" b="9003"/>
            <a:stretch>
              <a:fillRect/>
            </a:stretch>
          </p:blipFill>
          <p:spPr bwMode="auto">
            <a:xfrm>
              <a:off x="7506844" y="4591050"/>
              <a:ext cx="1494281" cy="996367"/>
            </a:xfrm>
            <a:prstGeom prst="rect">
              <a:avLst/>
            </a:prstGeom>
            <a:noFill/>
          </p:spPr>
        </p:pic>
      </p:grp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74027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5229200"/>
            <a:ext cx="1932616" cy="12641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6136" y="5229200"/>
            <a:ext cx="1512168" cy="12961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7944" y="5238900"/>
            <a:ext cx="1618253" cy="128644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97468"/>
            <a:ext cx="788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800" b="0" dirty="0" smtClean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  <a:endParaRPr lang="en-GB" sz="2800" b="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692696"/>
            <a:ext cx="4932040" cy="25545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en-GB" sz="2000" dirty="0" smtClean="0">
                <a:solidFill>
                  <a:srgbClr val="0070C0"/>
                </a:solidFill>
              </a:rPr>
              <a:t>From: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Fossil fuels:</a:t>
            </a:r>
          </a:p>
          <a:p>
            <a:pPr marL="723900" lvl="1" indent="-266700" algn="l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Oil;</a:t>
            </a:r>
          </a:p>
          <a:p>
            <a:pPr marL="723900" lvl="1" indent="-266700" algn="l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Gas;</a:t>
            </a:r>
          </a:p>
          <a:p>
            <a:pPr marL="723900" lvl="1" indent="-266700" algn="l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Coal;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Nuclear;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Hydroelectricity;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Wind;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Solar;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Maritime (wave, tide etc);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FF0000"/>
                </a:solidFill>
              </a:rPr>
              <a:t>Geothermal</a:t>
            </a:r>
            <a:r>
              <a:rPr lang="en-GB" sz="2000" dirty="0" smtClean="0">
                <a:solidFill>
                  <a:srgbClr val="0070C0"/>
                </a:solidFill>
              </a:rPr>
              <a:t>;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Etc.</a:t>
            </a:r>
          </a:p>
        </p:txBody>
      </p:sp>
      <p:pic>
        <p:nvPicPr>
          <p:cNvPr id="122882" name="Picture 2" descr="http://upload.wikimedia.org/wikipedia/commons/d/de/Nellis_AFB_Solar_panel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2160" y="908720"/>
            <a:ext cx="2997041" cy="2039237"/>
          </a:xfrm>
          <a:prstGeom prst="rect">
            <a:avLst/>
          </a:prstGeom>
          <a:noFill/>
        </p:spPr>
      </p:pic>
      <p:pic>
        <p:nvPicPr>
          <p:cNvPr id="122884" name="Picture 4" descr="https://encrypted-tbn1.gstatic.com/images?q=tbn:ANd9GcSpXpJFsegwE4DIK6vuZNMwJzeJm2nylTt-oPx7xK7vTxCR1Fd_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12160" y="3212977"/>
            <a:ext cx="2976599" cy="1872208"/>
          </a:xfrm>
          <a:prstGeom prst="rect">
            <a:avLst/>
          </a:prstGeom>
          <a:noFill/>
        </p:spPr>
      </p:pic>
      <p:sp>
        <p:nvSpPr>
          <p:cNvPr id="122886" name="AutoShape 6" descr="data:image/jpeg;base64,/9j/4AAQSkZJRgABAQAAAQABAAD/2wCEAAkGBxQTEhUUExQUFRQVFBQUFBQVFBQUFBQUFBUWFxQUFRQYHCggGBolHBQVITEhJSkrLi4uFx8zODMsNygtLisBCgoKDg0OGhAQGywkHyQsLCwsLCwsLCwsLCwsLCwsLCwsLCwsLCwsLCwsLCwsLCwsLCwsLCwsLCwsLCwsLCwsLP/AABEIANQA7gMBEQACEQEDEQH/xAAbAAACAwEBAQAAAAAAAAAAAAACAwEEBQAGB//EAD8QAAEDAgQEAgkCBAUDBQAAAAEAAhEDIQQSMUEFUWFxgZEGEyIyobHB0fBCUhRi4fEzQ4KS0gcVI3KissLD/8QAGwEAAwEBAQEBAAAAAAAAAAAAAQIDAAQFBgf/xAA1EQACAgEEAQIDBgUEAwEAAAAAAQIRAwQSITFBE1EFImEUMnGRoeFCUoGx0SPB8PEVM6IG/9oADAMBAAIRAxEAPwD57ruvbuzwegmtCyA2wi+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/YColbsaIolKxwYSMJxchYaALkLDRLVgB5kQUE1OhWNBVLEaCzrWDaDmQsNAFyVsaiWFaLtmY5rgqpk6YOZGw0cCtZqGU6ZduB3RQrkkQ+ke/ZJNGUkV3NUmVTJuibg4I2AIIpgJTMwBKRjUc2osmbaOY8KiZNpkucFm0BJkU6uUhwiRpIB+BS2NQrEVS4kkyTulbHSSFFxWsZJEXQDwC4JQoAyEGhuCJKVmpAOlAdUNTEwmBFAY6E5OyQFmzHSiAgoNhQDkjGQYCdIDJhPYpy1mJC1mYym7mYCaxWgX1SklIKihJqKTY6idnPJaw7UT6xHcDaT6xGwbQxWT7hXAjOhYaFvSPgZEB6yYaJzJrBQJKDCQXLWGiMy1ho7OhZqBc8oBUUCaiDY21ASlDRErBGhEQuYaowe80uPeB5BJPevug48mi3E0okYdt9sz/+S5pSyp1uZZRg1dAOxzNG0GNMETc623Koo5fcRuF9FXEkTAYGxYwXGetyYV4WuyMqFMsb6b9uiZsAZw8Pg6RM/wAuoI8Pml3cDC3HkI6KsehGQExiYWMSFgHImBcUrChJcplEiA9Y1EysaiCVjEsKKZmgimYAXJWFC5SWPRIcnTFolEwJclsNHZkbNRGdCw7Ti9CzJAFyA1AoBOKwSwE5EsYSgXugEDmSYAH1SZMigrY0YOTo9HhcJhqYhznVb6ghgPhc/Fedlzyk7XB0wxKKplmi3Az/AIcd6jz9VH1tR/P+iG9LH7A1sbgxpQpzOpc8z/7kFPN/O/0M4Q/lRWfxbDjShQH+mfmU15H3OX5ibY+yF1eKMqOZ/wCKmWtBkAFoc3UMOUiBN7K+JTSfLBLa/Bn8Qq0nGabCzpmLm+GaSPMrvwvJXznLkUF90pK9ky5gajYc12jtekbjqFKbaaaKQp2hNegWOLTtvsRsR0VYu1ZOSp0xJRMFTw7nGwsNTspTkkOlYzHYPKzMNjcbmd/P5qMZ2yuylZnKlgo6VjUTKIDsy1hoIuTWLREoWEW9KMiA5aw0GHI2LRzljICUoxCxjpWCQCsYglYKIlAI8FPZKiZQaTMG02P3Kk8MGHe0WMA0EkETaRN4XPnxqKTRXHK+xzsKDNgufdyitccFENXoqEV4ORzl7mlw9mvQLSpVQYcpiBSVrIUG2gtuRqDZQIKzpqgq0zcw+A/iKWUf4rBLP5m7s77j+qhHJ6bp9F5R9SNrsx8Hgc74NgNfOw/OSvOdIjCNmjj6raTe1gB9lyybbOmK2o8zisQXmT4DkqRgkI3Za4OQMxcAQRlIPLdRzTakqK44JoDieA9WQRJY73Xf/V3X5q0ZqQkotFKU4lEOK1hQTXIpgaJJRACUAoApRgqbr3RTA1xwFUd5ItgSoWUBiJQDRxKxqIWCQULMDKAR8pidEgomomVgUaPBqD31IY1zrEGASB3Oy5NZkjDH8zorgi3I9XgvReq73i1k8ySfhZeFk+IxS+WMnX0r+53rA320aDP+nOUZ34huU6ZWEz0uVX/zU6tYn+f7EXoVfMi/h/Q3Cs/znuzCIhrYST+LaiX3Ypfn+w8dHjXbLB9F8DTHtB7p51PoEsviOta7S/Bf9hWlwew2nhMAz/Iaf/US75qa1Grl3kf9OB/Rwr+FF6hxHBsFqFEGLew2Z6pl6jXzSb/qwpQXSEP9L4s0MaByaAjHH7iym30eT9JvSFry0MpsaYNmNa3MSbucRrtdehppOMW2/wAyOSO59GJVxGG9XlrNzPN/WBxDgeTRpHQhBZdQ8lw69gOENtM8tWiTlkibE2MbSF7EW65OQLDVy09Dr91PJHcPGVG7gsSCDTfdj/wEHYhcybgy3EkZXEsAaToN2m7HjRw+hG4XZGW5WczVMplOY4FADJJRNQMoBoElBhSIzIWGiQ5FM1EtE6Se10WzUWqXDajv0wObrfDVTc4oZQbLtDgf7neDfuVN5vYdYvcysZRLHlp2Nu2oPkqqVqxGqESiYhYI6UbJ0E29hdGwUek4RwqkyH4j2txSBgf6jv2C48up8R/MvHD7m5/3kCzA1jdmtAAHgvPyc8nTHg5vHSDOZc8oWyiYdT0oc4Q51rWSekByKVT0h/mWWEXcVa3pKOadaeQfURUq+knJUWnaEeRMR/31ziqx04jyEYvi7iIaD3VlpX7CeqvcHCsc4hzz4fdNHEkNz2UMcyKju/zv9V3wikrRzTk2ysnFIhKGy1ha2x8OhUskPJSEl0ejwNYVqfqKnukyHfqY7ZzfqN1OM9pSULMDiXD30ahY8XFwRo5p0c07grqTTVo5ZLa6ZTIWNZyYJZwvDKtS7WGD+o2HmdUkpJdjxi2XG+jdU6uYPEn5BJ6qGUBzPRr91T/aI+JSPL9B1At0eB0m7F3c/RI8shtiLjcKAIaAB0ACWw0GWLGALVgmN6R4QFjag1acj+xktPnI8Qq4n4EkvJ51WJkQsEeEUTYxr7R8d0wtc2GK7v3H5qEtPBjrI0d69/NTelG9U576g3CT7KzLMmdTYXOhzok63KWenlFWho5IydM0n4Km0aFx5mVwqcmzpcIpFc4dp/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/vtHfj+4mIbw0nZdm5HBdsuYfgLibNPgFKWaMVbZVY2zawXoVVd/lkd7fNedl+M6XHxvTfsuf7HRDR5X4/M3sF/wBPXfrc1vYSuCfx7d/6sbf48HRHQ/zSN3CehmGp3fLu5geQXm5vjGeSe5xivpy/1OnHpYQfHJpYajhqX+GxgPQfUrzpa6M/4m3+h1LGytxGqx72mpSpuLTZz2gkDoVOWs1be23FfRh9LH32zzXpRXb60ZQ0CI9nQwdfzkvofg+acoSjPw+Dk1EUmmjzmLrtmy9xSRzNFGpigFtyBRQxHFGjVyyt9IFoza3FifdHibKiwykTeWKKNXFPdqfL7q0cKRN5m+hLm7691VJIlubBKNmQMLBs4tWNZwasayQ1EFhwsCzsqJrJDVgNhgIijGsQFbNJ7ZaOwXjZKUmenHmKAo4eSs8iSFUeS5TwBKtpc63NEdRHg08H6PVH+6xzuwJV56zHD70kv6nPHBkl0megwXoPVIlwDR/Mb+QXm5vjungrVv8AA6ofDcj74PTYD0LYGw9/+0fUry38XeTJuiq/E746ZRhtfJpYf0XoNNmz3v8ADRcubXazNNxjkpfRDwwYoL7posbSpiAGjoAAuHJPHVZG5P6ts6FGX8PAFTHAD2QlU21/pxSDt92LpcRmcxAgE2VcSnJP1ANLwYtfije/crnWlgvqNvZl4rjXgqxweyBuMvGcdlsHUaHouiOBeQbjynHONkPbvIItc2hevoYKNnPlZkV+LVDYNInnZetix7nwceSexclWoXH3nHsLLujp4o4pahvoX6qNP6qqil0Tc2+yAETWCWoDJnQjQASFggwsE6FjWEAsCww1MLZ2VY1hZFgWE2miK5BtpoA3D6VFDoTeeg4bwp9Vrco8dAPFfKfE9bjwZZKTPe0eN5MSaPR8N9GmMM1DmPJth5r5/P8AGsklWNV9Wd8NIl949HguF0W6MaCNZEn4ryp6zUzfM2vw4/sX9KCXRr0ntboUsU7u/wBQMc3iEaBduLLkiqghJRT7OrYwkZgQI1HJdTwTktyde4m5Lgq0+LBpcZk5bK2DF6bcr5FlK+CjjONAw4a6HvzT+mpO65NuaMXFcZMm6dYmCyhW447SYtCdQBZlYjifVUWMFmbiOKdVSOFsVzoycVxcc10w07JvKimXuqEEkhvLcruw6VJXIjLK/BYfovTwcM4tTzG/qJIXWcNnOaswpkFqAUwHMQGTAIWDYDggMmCGoBskBEDDhYAyE9i2dCwCWlFMzXAYWFaLuBwT6rg2m0uceW3UnZQz6jHghvyOkHHinkltirPacM9FW04NT23bt0YD9V8hr/jWpzvZp1tXu+/2Pa03w3Fje7I7ft4N5lKLSAOQ0XgfY8k3um7Z6m+KVRNLhtKi43mRfWy68Pw/HfzCPK/BXxWPbnJGk7fBDJo8bfQFkYp/FANIRhghHpGcmynX4x1V1Bi2VG8ZIJM62VoxdciNmfiOJ63TLFZtxn1OKRuqrELuM/EcV6qscNiynRl4njPVXjp2SeW+ii7G1H+6D30C68ejb8EMmdR+8wWYVzvffHQX+K7sehXl0cstWv4V+ZFHDtG3ndDYonQm2kXGIhGEKmH7xHU8YxT2wuxnnJ2ClsJLkXZkAQgMgcq1BsBzVmMmQ5qBkyGhZBYcIiDCYRFSsGFhiCPNBhs1uBcHdXMk5aY9553PJvMrl1GpWJfUvi07yP6H0PhRpYVoNNoB2m5PNzjuvAzKWWe+fL/serihHGqjwHieNCoZdZ3MaLnnC+WWRm1eJbJHEJ1PiRaHXuRCXaHgz6mM6orGBsr1Mf1TLEK5FWrxBUWMVyKdfinVUjisR5KMzEcY6q8cDJyyt+Ci7HPf7oJ+XmrLDFdiNyZDcK93vOjtddeDB6nK6OfNmjj77LFHDMbsCeZuu+OKEfBwzzZJeR5cq/Qkc11ytYaK9MLil2erDpFimEowxpvpKtgTuzi1srqINR1uX5zVpZDjiuQWjz3RXuFnfUfn50TJm4oXluhY98AEIWE54sszLsgIoLIAv+dFgvo4rGGFETomOQ+y34A/E0uB8NbVdmqOy0mn2jN3fyt+pXLqc6h12dWDA8j+hv4niTQYpgNYLNA2AXkylbs9VJJUitU4hKlKxkJdjlFwsbdQp2OQ9I28TUx/VMsYN5XqcR6p/TZN5EUMVxS57lUjg9xHlb6KoxFR/ugnroPNUcYREUZvsczhpN3u8G/dK8nsh/TS7COFY3Ro8bn4oxk32Z8dBItgQdN8Ar1NG0sbPM1auaBbcroT5IPhDGtTIRs4DoeaNMbtiKQsuJ8M9WC4HNQozdKx4Nhf85LriqikmeRkk5zbZDoKdxTEVoEDXeVNvkZuwHNtG6PCCmKzT0QuylUC46JHLoKRB1TqXgIGyFh4sYxoIJ3G6aLtCt06JLTyWpgtDTSjVUarsVSvoDN/TqhYaBLyLAka6FQy4oTq0Xx5ZR6IOIf+7z+65ZaOL+6zpjq5LtAuxVQWt5/dRejd8FFq00A/EVP2/ELfZJoH2mL8gmpV5fEI/ZJBWdPpiC6oeQ8UfszQryJBNw7jq7yCp9mSJ/aK6Q2jQbc6nqnhjj1RKead9mthz7I7LysqSm0vc9XG7gmyKxSIaRUIV10QZyBrQylEHuvV0delyeXqucnBzGjr1K6Y7OiDbYwkf0WnJLoXkhrTrz5rJuuAtroRRXHNWevB8DMs/VNCLZHUz2xr3DbG/wDddXC5PNlb6BNW/X6aJJTdWNs4ONSORQ3OKBtTYirU/OqlKRWMSc0Ak6nkqKcUuTVb4AaPuhVqgv3Ja2/IIpqwN8DcvMT4K3bEv2JpMieoQikujSd0C2/Qp4u0HhM7KTczP5dTW6XLBaXCOyki0T13Q5apBtJ8gAzbQ/kpXJdDNULebwhyOkSxwA2J84Txb9gNO/oSXTrYT8Fnb7BVEgyCh5KQVIrNdEpbXkpNdB1H8hC0mq4JKPuQCTpoptvwFpLs1sGPYb2Xj5uJs9bA7xo6qpWUkVCuhPg5LdnQlswbRYx9F6WmnWLo8/U16hLtB8dNF2Qnaujnj5HUjseW3NFTjbVE5As27X7pYuojMr0wudnrx6GsTwdHDqpXOiHn4+Q5FM3wQQneZAj4oX7j+KOqSTbT5ypO5M0aS5BFAzzMGG9tYTyjJ8UNuTQpzjJ++8KSk1Kh0lRapEv2mPAgLoUpOvJGSUBpAA579kdyUSfLZEJoO0gg0uvWFoy+agy+hDvZN72+f9k05uHYeJLgDNJs6TpH3SOXs+R3FpcoN9F0B2h3BWcJUn5EU48orhhzSpJNyK2qHVqQMZbc10Sx9UTjNrsH1QG6akujb2xZo3Qofe6JyWshtDGdPkingzra6Hp2GedeBlCkNHajSRKMIrqROc5do7KSeQ5qTts1pL6mlR08/mvF1j/1XR7Oi/8ATEXWXNZ0SKhXQn8pyPs5I5DUHT3Pa3Nd+mfyHmaz79I6pcyO0x8leWSUpcHNHhUS0xp+RsjDJTM+QqlWG2HPzVfV3PgEY3LkH1JAus4M7oaqEuOgmtIGmtwptyXDRwzlulZBZmt2RXzOmbdt5JrUANfABPOCg/mBHI30N9U3L7p7yrJwq0hd0r7EUBBAIsZvGh2UoO3yUk21aFOojNYaC4vfqpTjU6SHU/ltsYKR3ga/HustyfIrkjhTOnxkRZBxm/wM5IcRAEnWVZuqVk7vwMNAhuY9x91ba0rYnqJypCpgTAM8/sp5J0lwinbqytQGeoSBA28ALlaMbkdmeW3Ek3yX6mFkfq8TOq6tio85ZqfgqClFyDPP6qSgk7Lue7oEtOoRNa8k+qKKTNuR1OmCbH7LJWzSlSHOp25J2uCalbEkwJSWkiiVugQCdCfzqpuXsN12SKZgR5CNCpNSaM5Iu4UHLfVeJq7WR2e3oecSoiuFyJnS0U10J/Kcr7JSNhObTkjW5t9V24I2keZq5VNl7DlwsL352iPzyXr6ec72rk87Jtq2W8fgWNy5XXcxrj/K46tlUyadS46YqyVXNmM6gZDSN5Xnem8b2tcnUppxtF8smTyPxXW3atHMpVwc6nZTlF0mBS5INO1thutSa4CpchNbmiduqq36qp9oVvb0QW87KeP6sNgZZt99VoO7GuhgoOuSCOWyKd3uA5LwJ9Xlm+vO8LfdQynuoFw9kSJOnTukk1sTf7DLvgPC0g50nSbg7nktjSdNi5JOMaQ/HVguzJNKJHDBiqERDj5KGPbJVN0VyXfyg4Q0w2GkHxv5Lpg4pcDZvVcvnQ9s7GQqpcEXXkEM5/FarDdA+og/RbZTDvtA1DBQfAY8oiIQUa6DdnVDZDI+DR7K77X581HJKlZdckkAxBIETtHkkbvoCdeAqbpcMpEaGBcJFNSkqFkqTvss0N9bFeJr+MvB7vw13hBrrhO2RSK6Iv5TkfZyRsYs4QZobaNCd7r2ND/qQUejxdc9uRsbh8OWyZMA8tV2YMGxto455E6GkmOx81TJkah9bErkl5nsfgtKaavwzLgJjYHfVBNpCyds0uH8IqVByb+52nhzSynXFjwxSnz49zTHo7SGrnOPQBoPaVPl+C3oxX8VsP8AhKVO0CetaiPMZwQmV0TcIJ8r9V/kS71fKiB1rUP+blmn7jxjH2X5gmoznS/0vn5UUu1FFNL2E1aQOx8G1nfKiEyihZO+kZlalF8p8adQf/KEyRF8f8X7mdUvoB2kW8BmPyStjx4/5/mhL6kQkcq7KVfQh1TMRfdGUt/A6jSLdOJMXFoNwD2MXS+mlLtEZXSspM4cZ1MdI+66Fhdnd9ug48/saOHpOB9ky3rt5yfiVfGpr8Dkz5MEldUy3l5i/NX/ABOG66YFUgDVBjRTYtr2my1pjuMkc4CFgK7Eh6HBSiMgcDOnLT4qUoqXA25xHhjRFoG++1kHsj3wJcmS2i2LdzHzReOO3j9BXOV8nYdkA9/wr5r4mtuRfgfR/C3eN/iBiGrzEz0JIouC7I/dOR9kQphL+CkN0vMiBeR819FoHLHiUZL8D5/WyjPK3FjtrzM/Douncq57OV8PgEs/v9VDbb4NZYoYcu0Gm+ypFXViN+x6HgXBwXjMA8xIEwBGvihkZbTwUpV2euocFnUBokABzpvvcaqO5I9SOltcpfmJqsphxpljS4G4EPmxuXPt4Hom5YjUIy2UrEVtxLBGv/nptIH8wFOB/VYD4/7/AGKFarGr2gc/4pg8JFP6okZPnv8A+v2E1Kx1zE9RWxbx4ZWgHwWsCTfn9ZP/AGMjG1xvfu2r/wDpUv5JrJS67/v/AJMXFV2i8AdmsHyB+aVtIVN3wVx7Yk+Ame2uiMakrA3tYl2GBmfPzlRmq4Y6yNdCamCAcBMg89jrBUZyakl+pSOZ035LTnWH2VX8/wApGuRlEACCfNevGq5JTtu0OdbRM0IuexE31KUpXBLmzqmqwJ10IfQO1lNw9iscnuTTndNEEq8C30yDIPglcWuUOpJqmNBi/OFDJKmL2WaMX05wd/zVPGSadkZWugKDYv8ApmPsVKEtnPjoabv8S1ToGJvB0JFrax5jzXgfGJR9SKT8HvfBbcJN+4nEMXkKR7EkUXUl2Ql8tHHJU7HYei0SXaiLcl7Gi0ca3z5fseLrdXKXyQ69w3Agxvrr8J7LtySlu2ex56ar6FqsYi82I/ur5puO2nyRjzYfD2y8D2dZ9uzTH6T3Ulk/hRRJXye+qYJz2B2QNaR+giGgj9JaSIlBNJ9noTxznDiNL6FRjKlG5ESTDgBOX2AG3EBoySBf3jomdPpkYrJj+8q+peHERlJtLYJvqbCYPSVPYdLzOr8opV+MUwDdpqOi4g5QDftp8UdjJvPBLmrYvF8aZHvAkXAizTzFrFCnY0ssKuzFxPH9TmJPJtj2LhdZ8EPVfuY2K45msAb/ALiT85XNLUxTpB5aE1Zy5iY5ACJXVJOMN/5HOpbpUV3BlpkybX2GpPignBx3e463LoJjhIA5fEf3+Cmp8/I+xZLi2c43O2o/ujVN88g8EPAaOZERf86qMvTxxe3ljRtsAtDxMkXMdkMcdy3Nu3/Xga9jqrLWIpAr3JQT6OeEmhTDeCgvYdpVaDNODKO2mKpWqCeDqPJZ8Ai10yPWT9QimHbQl9O8hLt5sdS45Htp2T0TcuQH0ZXPmx7xozoh5g5fAHruoza3bWMlxZd4c31rm02gjM7KO5suXWaqOLFJ+1/oNiwOeVL3PXcewJbTpNyhrW5msaIMiAS6ZuTqV+eafVSzZJZG7b7f+39D7iOGOOChHweaq4WV3eqkK0eh9HfRfOwvOQ5mvbDploIs4Ro7quWWuk88cULXIk9PF43u8o8i6i1pO+o8JkL9D0ijFX2mfETm729UxTcUC0iLzebkEafnVHJlSi0135M8TjJMjDNBiTaJG9uSlhUW05vrlf4NkbV0c+WkHnNhsN08E4yU/cyqSoq/xTmz6uq9vRrnNnuAmUFzTOqDkuGgWccrz7VV5OxLiT8Ssl4seeO+QK/EqhMue4+Nz4o0xVhiyGYk8zCzx88MV40ujUwnHn0xDWU3s1yvYCZ55tUmeMu4FMM3jVNJ/iHiONUawc00yx0SMsETtyi653k+V2UzU47qpmNTEXGs+ULhjuu0SbvguufAAXoTk1BRRzJW7JNIDTTZNOG35V5BvZLhEWiIWjjaj10Bc+Tqg/dfbTRPki4u3yaP0AqMuL7R2BUciTad2NGT9hlNuRonWB5KyTwpcdiye98FmnB1XrqiErXQdTDjX5IuIscj6K9RoNtErVlYtorNaWnmppUy1qSDLpTi1Qp1M7JHu8FFKPkZSrHQ6oqV9iSxrtDS47IsSiDTBvuubJivkKk1wXOD1MlVj/2uB8ivM1emlqMc4/RlcOb08sZPwz6caTatMveQ4e+2P0wIAn6cyV+XOWTDk9FKmnTs++i4zW5cplfC8CAu4zmsQBHvGddtlaOscpOEe/AHGuRnH64wlOGGHOYWtZqADMu5iJXf8K+H6jLq0prrls4tdqoYsDl+R8tq05MgkL9Nx41So+I3tt2IqUid+h2kJcmFyuvyKRmkhLCWEAaDnqRyXmxi4T20VdTVssPqToZt816sUn0yKj7mJjqzg7QKc3TPQxQi4lZuIk6JFPyWeOl2Ww3MNYVKUkQvawA1zdLpVuj0NcZfQaah5x0RcvqLtSCZcg2zc5sRyXLODl4FdpV4LtGnc7gkHy2TY8LT+ZdnPOXA9lN2abHorwwfNdEnKO2izlnv3XTKCdNLkjdDH4UGJKfJiTSTFWVroV6psbQTzUHCMuGPulZXdM2AA5nf7KSht5irZVU1z2Jr5nmCYjca9Ap45zavIVhtx8m5iKDYkL1/B5sZNcFWk8ixQiysopicQZWY+PgQUCpXMyk5KqhjDPNHsV0h3qOaO0nv9iMsLUa7OoyD0SJOzSpo1KAB0TOKaOOdo08HxZ9L2Q6xuWm41/ovl/i3wfBqMm5qpe6PqPg2rmsFPlJlvF+mFXLEtHUC68PF/wDmMUZJuTPZ+2fQzWY41mlz3EucTJNzANgvrtBooYY/Kj5X4vq5TyenfCKVbDhersR5MZtFKq4NStpHRFORVqVmzc3UMkYSlZaMJJcFesCNPghVdFY0+GVKkGxSun2Xja5Qn+GSONFPUDY6FlLaK1ZapVGGxVozi+GRlGa6CdhwdCEXCMuhVklHsJmECyxAllZZZh+p80/pknkLLcE73pABR9Npk3kVdBBjRzKb067EtsJ1QxECEWBQVgOrR+lp+Cm0vYZY78sq4rEgtjLEHVbhRotjxVLuxFJ8WlskAwYJhc80r4LShfNM36zl6fg8mJWe5LZZIU5FjorVNZUy0eUHTaCLpkLJtPgY2mAsI5MlhRQJI4omJLbKcuDXyBmIuEg1XwT60k35Bcmo5kj1vhyUcbr3K2LqGFFJHoWXMCYptI1gn4rrxfdPndZznkiyMU4i8eSsczRmYs3U5HRiMnEG65ZHdBHU6h0TQkwyiuw3sVJJdiJskCyRmDawFFJMVtkPYla5CpC3CEr4HXI+lTHVNFWSlJlzADNVa06Tp2VISe5InJcWbLfacZ2Fl3HFQGIojKOpbP8AuUpcjQdNsrYugIOvOZM6LNcDQk0yrT0NyYMX8Apln2VMS6B5j4wpstjigaI0HT6qckmGbd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888" name="AutoShape 8" descr="data:image/jpeg;base64,/9j/4AAQSkZJRgABAQAAAQABAAD/2wCEAAkGBxQTEhUUExQUFRQVFBQUFBQVFBQUFBQUFBUWFxQUFRQYHCggGBolHBQVITEhJSkrLi4uFx8zODMsNygtLisBCgoKDg0OGhAQGywkHyQsLCwsLCwsLCwsLCwsLCwsLCwsLCwsLCwsLCwsLCwsLCwsLCwsLCwsLCwsLCwsLCwsLP/AABEIANQA7gMBEQACEQEDEQH/xAAbAAACAwEBAQAAAAAAAAAAAAACAwEEBQAGB//EAD8QAAEDAgQEAgkCBAUDBQAAAAEAAhEDIQQSMUEFUWFxgZEGEyIyobHB0fBCUhRi4fEzQ4KS0gcVI3KissLD/8QAGwEAAwEBAQEBAAAAAAAAAAAAAQIDAAQFBgf/xAA1EQACAgEEAQIDBgUEAwEAAAAAAQIRAwQSITFBE1EFImEUMnGRoeFCUoGx0SPB8PEVM6IG/9oADAMBAAIRAxEAPwD57ruvbuzwegmtCyA2wi+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/YColbsaIolKxwYSMJxchYaALkLDRLVgB5kQUE1OhWNBVLEaCzrWDaDmQsNAFyVsaiWFaLtmY5rgqpk6YOZGw0cCtZqGU6ZduB3RQrkkQ+ke/ZJNGUkV3NUmVTJuibg4I2AIIpgJTMwBKRjUc2osmbaOY8KiZNpkucFm0BJkU6uUhwiRpIB+BS2NQrEVS4kkyTulbHSSFFxWsZJEXQDwC4JQoAyEGhuCJKVmpAOlAdUNTEwmBFAY6E5OyQFmzHSiAgoNhQDkjGQYCdIDJhPYpy1mJC1mYym7mYCaxWgX1SklIKihJqKTY6idnPJaw7UT6xHcDaT6xGwbQxWT7hXAjOhYaFvSPgZEB6yYaJzJrBQJKDCQXLWGiMy1ho7OhZqBc8oBUUCaiDY21ASlDRErBGhEQuYaowe80uPeB5BJPevug48mi3E0okYdt9sz/+S5pSyp1uZZRg1dAOxzNG0GNMETc623Koo5fcRuF9FXEkTAYGxYwXGetyYV4WuyMqFMsb6b9uiZsAZw8Pg6RM/wAuoI8Pml3cDC3HkI6KsehGQExiYWMSFgHImBcUrChJcplEiA9Y1EysaiCVjEsKKZmgimYAXJWFC5SWPRIcnTFolEwJclsNHZkbNRGdCw7Ti9CzJAFyA1AoBOKwSwE5EsYSgXugEDmSYAH1SZMigrY0YOTo9HhcJhqYhznVb6ghgPhc/Fedlzyk7XB0wxKKplmi3Az/AIcd6jz9VH1tR/P+iG9LH7A1sbgxpQpzOpc8z/7kFPN/O/0M4Q/lRWfxbDjShQH+mfmU15H3OX5ibY+yF1eKMqOZ/wCKmWtBkAFoc3UMOUiBN7K+JTSfLBLa/Bn8Qq0nGabCzpmLm+GaSPMrvwvJXznLkUF90pK9ky5gajYc12jtekbjqFKbaaaKQp2hNegWOLTtvsRsR0VYu1ZOSp0xJRMFTw7nGwsNTspTkkOlYzHYPKzMNjcbmd/P5qMZ2yuylZnKlgo6VjUTKIDsy1hoIuTWLREoWEW9KMiA5aw0GHI2LRzljICUoxCxjpWCQCsYglYKIlAI8FPZKiZQaTMG02P3Kk8MGHe0WMA0EkETaRN4XPnxqKTRXHK+xzsKDNgufdyitccFENXoqEV4ORzl7mlw9mvQLSpVQYcpiBSVrIUG2gtuRqDZQIKzpqgq0zcw+A/iKWUf4rBLP5m7s77j+qhHJ6bp9F5R9SNrsx8Hgc74NgNfOw/OSvOdIjCNmjj6raTe1gB9lyybbOmK2o8zisQXmT4DkqRgkI3Za4OQMxcAQRlIPLdRzTakqK44JoDieA9WQRJY73Xf/V3X5q0ZqQkotFKU4lEOK1hQTXIpgaJJRACUAoApRgqbr3RTA1xwFUd5ItgSoWUBiJQDRxKxqIWCQULMDKAR8pidEgomomVgUaPBqD31IY1zrEGASB3Oy5NZkjDH8zorgi3I9XgvReq73i1k8ySfhZeFk+IxS+WMnX0r+53rA320aDP+nOUZ34huU6ZWEz0uVX/zU6tYn+f7EXoVfMi/h/Q3Cs/znuzCIhrYST+LaiX3Ypfn+w8dHjXbLB9F8DTHtB7p51PoEsviOta7S/Bf9hWlwew2nhMAz/Iaf/US75qa1Grl3kf9OB/Rwr+FF6hxHBsFqFEGLew2Z6pl6jXzSb/qwpQXSEP9L4s0MaByaAjHH7iym30eT9JvSFry0MpsaYNmNa3MSbucRrtdehppOMW2/wAyOSO59GJVxGG9XlrNzPN/WBxDgeTRpHQhBZdQ8lw69gOENtM8tWiTlkibE2MbSF7EW65OQLDVy09Dr91PJHcPGVG7gsSCDTfdj/wEHYhcybgy3EkZXEsAaToN2m7HjRw+hG4XZGW5WczVMplOY4FADJJRNQMoBoElBhSIzIWGiQ5FM1EtE6Se10WzUWqXDajv0wObrfDVTc4oZQbLtDgf7neDfuVN5vYdYvcysZRLHlp2Nu2oPkqqVqxGqESiYhYI6UbJ0E29hdGwUek4RwqkyH4j2txSBgf6jv2C48up8R/MvHD7m5/3kCzA1jdmtAAHgvPyc8nTHg5vHSDOZc8oWyiYdT0oc4Q51rWSekByKVT0h/mWWEXcVa3pKOadaeQfURUq+knJUWnaEeRMR/31ziqx04jyEYvi7iIaD3VlpX7CeqvcHCsc4hzz4fdNHEkNz2UMcyKju/zv9V3wikrRzTk2ysnFIhKGy1ha2x8OhUskPJSEl0ejwNYVqfqKnukyHfqY7ZzfqN1OM9pSULMDiXD30ahY8XFwRo5p0c07grqTTVo5ZLa6ZTIWNZyYJZwvDKtS7WGD+o2HmdUkpJdjxi2XG+jdU6uYPEn5BJ6qGUBzPRr91T/aI+JSPL9B1At0eB0m7F3c/RI8shtiLjcKAIaAB0ACWw0GWLGALVgmN6R4QFjag1acj+xktPnI8Qq4n4EkvJ51WJkQsEeEUTYxr7R8d0wtc2GK7v3H5qEtPBjrI0d69/NTelG9U576g3CT7KzLMmdTYXOhzok63KWenlFWho5IydM0n4Km0aFx5mVwqcmzpcIpFc4dp/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/vtHfj+4mIbw0nZdm5HBdsuYfgLibNPgFKWaMVbZVY2zawXoVVd/lkd7fNedl+M6XHxvTfsuf7HRDR5X4/M3sF/wBPXfrc1vYSuCfx7d/6sbf48HRHQ/zSN3CehmGp3fLu5geQXm5vjGeSe5xivpy/1OnHpYQfHJpYajhqX+GxgPQfUrzpa6M/4m3+h1LGytxGqx72mpSpuLTZz2gkDoVOWs1be23FfRh9LH32zzXpRXb60ZQ0CI9nQwdfzkvofg+acoSjPw+Dk1EUmmjzmLrtmy9xSRzNFGpigFtyBRQxHFGjVyyt9IFoza3FifdHibKiwykTeWKKNXFPdqfL7q0cKRN5m+hLm7691VJIlubBKNmQMLBs4tWNZwasayQ1EFhwsCzsqJrJDVgNhgIijGsQFbNJ7ZaOwXjZKUmenHmKAo4eSs8iSFUeS5TwBKtpc63NEdRHg08H6PVH+6xzuwJV56zHD70kv6nPHBkl0megwXoPVIlwDR/Mb+QXm5vjungrVv8AA6ofDcj74PTYD0LYGw9/+0fUry38XeTJuiq/E746ZRhtfJpYf0XoNNmz3v8ADRcubXazNNxjkpfRDwwYoL7posbSpiAGjoAAuHJPHVZG5P6ts6FGX8PAFTHAD2QlU21/pxSDt92LpcRmcxAgE2VcSnJP1ANLwYtfije/crnWlgvqNvZl4rjXgqxweyBuMvGcdlsHUaHouiOBeQbjynHONkPbvIItc2hevoYKNnPlZkV+LVDYNInnZetix7nwceSexclWoXH3nHsLLujp4o4pahvoX6qNP6qqil0Tc2+yAETWCWoDJnQjQASFggwsE6FjWEAsCww1MLZ2VY1hZFgWE2miK5BtpoA3D6VFDoTeeg4bwp9Vrco8dAPFfKfE9bjwZZKTPe0eN5MSaPR8N9GmMM1DmPJth5r5/P8AGsklWNV9Wd8NIl949HguF0W6MaCNZEn4ryp6zUzfM2vw4/sX9KCXRr0ntboUsU7u/wBQMc3iEaBduLLkiqghJRT7OrYwkZgQI1HJdTwTktyde4m5Lgq0+LBpcZk5bK2DF6bcr5FlK+CjjONAw4a6HvzT+mpO65NuaMXFcZMm6dYmCyhW447SYtCdQBZlYjifVUWMFmbiOKdVSOFsVzoycVxcc10w07JvKimXuqEEkhvLcruw6VJXIjLK/BYfovTwcM4tTzG/qJIXWcNnOaswpkFqAUwHMQGTAIWDYDggMmCGoBskBEDDhYAyE9i2dCwCWlFMzXAYWFaLuBwT6rg2m0uceW3UnZQz6jHghvyOkHHinkltirPacM9FW04NT23bt0YD9V8hr/jWpzvZp1tXu+/2Pa03w3Fje7I7ft4N5lKLSAOQ0XgfY8k3um7Z6m+KVRNLhtKi43mRfWy68Pw/HfzCPK/BXxWPbnJGk7fBDJo8bfQFkYp/FANIRhghHpGcmynX4x1V1Bi2VG8ZIJM62VoxdciNmfiOJ63TLFZtxn1OKRuqrELuM/EcV6qscNiynRl4njPVXjp2SeW+ii7G1H+6D30C68ejb8EMmdR+8wWYVzvffHQX+K7sehXl0cstWv4V+ZFHDtG3ndDYonQm2kXGIhGEKmH7xHU8YxT2wuxnnJ2ClsJLkXZkAQgMgcq1BsBzVmMmQ5qBkyGhZBYcIiDCYRFSsGFhiCPNBhs1uBcHdXMk5aY9553PJvMrl1GpWJfUvi07yP6H0PhRpYVoNNoB2m5PNzjuvAzKWWe+fL/serihHGqjwHieNCoZdZ3MaLnnC+WWRm1eJbJHEJ1PiRaHXuRCXaHgz6mM6orGBsr1Mf1TLEK5FWrxBUWMVyKdfinVUjisR5KMzEcY6q8cDJyyt+Ci7HPf7oJ+XmrLDFdiNyZDcK93vOjtddeDB6nK6OfNmjj77LFHDMbsCeZuu+OKEfBwzzZJeR5cq/Qkc11ytYaK9MLil2erDpFimEowxpvpKtgTuzi1srqINR1uX5zVpZDjiuQWjz3RXuFnfUfn50TJm4oXluhY98AEIWE54sszLsgIoLIAv+dFgvo4rGGFETomOQ+y34A/E0uB8NbVdmqOy0mn2jN3fyt+pXLqc6h12dWDA8j+hv4niTQYpgNYLNA2AXkylbs9VJJUitU4hKlKxkJdjlFwsbdQp2OQ9I28TUx/VMsYN5XqcR6p/TZN5EUMVxS57lUjg9xHlb6KoxFR/ugnroPNUcYREUZvsczhpN3u8G/dK8nsh/TS7COFY3Ro8bn4oxk32Z8dBItgQdN8Ar1NG0sbPM1auaBbcroT5IPhDGtTIRs4DoeaNMbtiKQsuJ8M9WC4HNQozdKx4Nhf85LriqikmeRkk5zbZDoKdxTEVoEDXeVNvkZuwHNtG6PCCmKzT0QuylUC46JHLoKRB1TqXgIGyFh4sYxoIJ3G6aLtCt06JLTyWpgtDTSjVUarsVSvoDN/TqhYaBLyLAka6FQy4oTq0Xx5ZR6IOIf+7z+65ZaOL+6zpjq5LtAuxVQWt5/dRejd8FFq00A/EVP2/ELfZJoH2mL8gmpV5fEI/ZJBWdPpiC6oeQ8UfszQryJBNw7jq7yCp9mSJ/aK6Q2jQbc6nqnhjj1RKead9mthz7I7LysqSm0vc9XG7gmyKxSIaRUIV10QZyBrQylEHuvV0delyeXqucnBzGjr1K6Y7OiDbYwkf0WnJLoXkhrTrz5rJuuAtroRRXHNWevB8DMs/VNCLZHUz2xr3DbG/wDddXC5PNlb6BNW/X6aJJTdWNs4ONSORQ3OKBtTYirU/OqlKRWMSc0Ak6nkqKcUuTVb4AaPuhVqgv3Ja2/IIpqwN8DcvMT4K3bEv2JpMieoQikujSd0C2/Qp4u0HhM7KTczP5dTW6XLBaXCOyki0T13Q5apBtJ8gAzbQ/kpXJdDNULebwhyOkSxwA2J84Txb9gNO/oSXTrYT8Fnb7BVEgyCh5KQVIrNdEpbXkpNdB1H8hC0mq4JKPuQCTpoptvwFpLs1sGPYb2Xj5uJs9bA7xo6qpWUkVCuhPg5LdnQlswbRYx9F6WmnWLo8/U16hLtB8dNF2Qnaujnj5HUjseW3NFTjbVE5As27X7pYuojMr0wudnrx6GsTwdHDqpXOiHn4+Q5FM3wQQneZAj4oX7j+KOqSTbT5ypO5M0aS5BFAzzMGG9tYTyjJ8UNuTQpzjJ++8KSk1Kh0lRapEv2mPAgLoUpOvJGSUBpAA579kdyUSfLZEJoO0gg0uvWFoy+agy+hDvZN72+f9k05uHYeJLgDNJs6TpH3SOXs+R3FpcoN9F0B2h3BWcJUn5EU48orhhzSpJNyK2qHVqQMZbc10Sx9UTjNrsH1QG6akujb2xZo3Qofe6JyWshtDGdPkingzra6Hp2GedeBlCkNHajSRKMIrqROc5do7KSeQ5qTts1pL6mlR08/mvF1j/1XR7Oi/8ATEXWXNZ0SKhXQn8pyPs5I5DUHT3Pa3Nd+mfyHmaz79I6pcyO0x8leWSUpcHNHhUS0xp+RsjDJTM+QqlWG2HPzVfV3PgEY3LkH1JAus4M7oaqEuOgmtIGmtwptyXDRwzlulZBZmt2RXzOmbdt5JrUANfABPOCg/mBHI30N9U3L7p7yrJwq0hd0r7EUBBAIsZvGh2UoO3yUk21aFOojNYaC4vfqpTjU6SHU/ltsYKR3ga/HustyfIrkjhTOnxkRZBxm/wM5IcRAEnWVZuqVk7vwMNAhuY9x91ba0rYnqJypCpgTAM8/sp5J0lwinbqytQGeoSBA28ALlaMbkdmeW3Ek3yX6mFkfq8TOq6tio85ZqfgqClFyDPP6qSgk7Lue7oEtOoRNa8k+qKKTNuR1OmCbH7LJWzSlSHOp25J2uCalbEkwJSWkiiVugQCdCfzqpuXsN12SKZgR5CNCpNSaM5Iu4UHLfVeJq7WR2e3oecSoiuFyJnS0U10J/Kcr7JSNhObTkjW5t9V24I2keZq5VNl7DlwsL352iPzyXr6ec72rk87Jtq2W8fgWNy5XXcxrj/K46tlUyadS46YqyVXNmM6gZDSN5Xnem8b2tcnUppxtF8smTyPxXW3atHMpVwc6nZTlF0mBS5INO1thutSa4CpchNbmiduqq36qp9oVvb0QW87KeP6sNgZZt99VoO7GuhgoOuSCOWyKd3uA5LwJ9Xlm+vO8LfdQynuoFw9kSJOnTukk1sTf7DLvgPC0g50nSbg7nktjSdNi5JOMaQ/HVguzJNKJHDBiqERDj5KGPbJVN0VyXfyg4Q0w2GkHxv5Lpg4pcDZvVcvnQ9s7GQqpcEXXkEM5/FarDdA+og/RbZTDvtA1DBQfAY8oiIQUa6DdnVDZDI+DR7K77X581HJKlZdckkAxBIETtHkkbvoCdeAqbpcMpEaGBcJFNSkqFkqTvss0N9bFeJr+MvB7vw13hBrrhO2RSK6Iv5TkfZyRsYs4QZobaNCd7r2ND/qQUejxdc9uRsbh8OWyZMA8tV2YMGxto455E6GkmOx81TJkah9bErkl5nsfgtKaavwzLgJjYHfVBNpCyds0uH8IqVByb+52nhzSynXFjwxSnz49zTHo7SGrnOPQBoPaVPl+C3oxX8VsP8AhKVO0CetaiPMZwQmV0TcIJ8r9V/kS71fKiB1rUP+blmn7jxjH2X5gmoznS/0vn5UUu1FFNL2E1aQOx8G1nfKiEyihZO+kZlalF8p8adQf/KEyRF8f8X7mdUvoB2kW8BmPyStjx4/5/mhL6kQkcq7KVfQh1TMRfdGUt/A6jSLdOJMXFoNwD2MXS+mlLtEZXSspM4cZ1MdI+66Fhdnd9ug48/saOHpOB9ky3rt5yfiVfGpr8Dkz5MEldUy3l5i/NX/ABOG66YFUgDVBjRTYtr2my1pjuMkc4CFgK7Eh6HBSiMgcDOnLT4qUoqXA25xHhjRFoG++1kHsj3wJcmS2i2LdzHzReOO3j9BXOV8nYdkA9/wr5r4mtuRfgfR/C3eN/iBiGrzEz0JIouC7I/dOR9kQphL+CkN0vMiBeR819FoHLHiUZL8D5/WyjPK3FjtrzM/Douncq57OV8PgEs/v9VDbb4NZYoYcu0Gm+ypFXViN+x6HgXBwXjMA8xIEwBGvihkZbTwUpV2euocFnUBokABzpvvcaqO5I9SOltcpfmJqsphxpljS4G4EPmxuXPt4Hom5YjUIy2UrEVtxLBGv/nptIH8wFOB/VYD4/7/AGKFarGr2gc/4pg8JFP6okZPnv8A+v2E1Kx1zE9RWxbx4ZWgHwWsCTfn9ZP/AGMjG1xvfu2r/wDpUv5JrJS67/v/AJMXFV2i8AdmsHyB+aVtIVN3wVx7Yk+Ame2uiMakrA3tYl2GBmfPzlRmq4Y6yNdCamCAcBMg89jrBUZyakl+pSOZ035LTnWH2VX8/wApGuRlEACCfNevGq5JTtu0OdbRM0IuexE31KUpXBLmzqmqwJ10IfQO1lNw9iscnuTTndNEEq8C30yDIPglcWuUOpJqmNBi/OFDJKmL2WaMX05wd/zVPGSadkZWugKDYv8ApmPsVKEtnPjoabv8S1ToGJvB0JFrax5jzXgfGJR9SKT8HvfBbcJN+4nEMXkKR7EkUXUl2Ql8tHHJU7HYei0SXaiLcl7Gi0ca3z5fseLrdXKXyQ69w3Agxvrr8J7LtySlu2ex56ar6FqsYi82I/ur5puO2nyRjzYfD2y8D2dZ9uzTH6T3Ulk/hRRJXye+qYJz2B2QNaR+giGgj9JaSIlBNJ9noTxznDiNL6FRjKlG5ESTDgBOX2AG3EBoySBf3jomdPpkYrJj+8q+peHERlJtLYJvqbCYPSVPYdLzOr8opV+MUwDdpqOi4g5QDftp8UdjJvPBLmrYvF8aZHvAkXAizTzFrFCnY0ssKuzFxPH9TmJPJtj2LhdZ8EPVfuY2K45msAb/ALiT85XNLUxTpB5aE1Zy5iY5ACJXVJOMN/5HOpbpUV3BlpkybX2GpPignBx3e463LoJjhIA5fEf3+Cmp8/I+xZLi2c43O2o/ujVN88g8EPAaOZERf86qMvTxxe3ljRtsAtDxMkXMdkMcdy3Nu3/Xga9jqrLWIpAr3JQT6OeEmhTDeCgvYdpVaDNODKO2mKpWqCeDqPJZ8Ai10yPWT9QimHbQl9O8hLt5sdS45Htp2T0TcuQH0ZXPmx7xozoh5g5fAHruoza3bWMlxZd4c31rm02gjM7KO5suXWaqOLFJ+1/oNiwOeVL3PXcewJbTpNyhrW5msaIMiAS6ZuTqV+eafVSzZJZG7b7f+39D7iOGOOChHweaq4WV3eqkK0eh9HfRfOwvOQ5mvbDploIs4Ro7quWWuk88cULXIk9PF43u8o8i6i1pO+o8JkL9D0ijFX2mfETm729UxTcUC0iLzebkEafnVHJlSi0135M8TjJMjDNBiTaJG9uSlhUW05vrlf4NkbV0c+WkHnNhsN08E4yU/cyqSoq/xTmz6uq9vRrnNnuAmUFzTOqDkuGgWccrz7VV5OxLiT8Ssl4seeO+QK/EqhMue4+Nz4o0xVhiyGYk8zCzx88MV40ujUwnHn0xDWU3s1yvYCZ55tUmeMu4FMM3jVNJ/iHiONUawc00yx0SMsETtyi653k+V2UzU47qpmNTEXGs+ULhjuu0SbvguufAAXoTk1BRRzJW7JNIDTTZNOG35V5BvZLhEWiIWjjaj10Bc+Tqg/dfbTRPki4u3yaP0AqMuL7R2BUciTad2NGT9hlNuRonWB5KyTwpcdiye98FmnB1XrqiErXQdTDjX5IuIscj6K9RoNtErVlYtorNaWnmppUy1qSDLpTi1Qp1M7JHu8FFKPkZSrHQ6oqV9iSxrtDS47IsSiDTBvuubJivkKk1wXOD1MlVj/2uB8ivM1emlqMc4/RlcOb08sZPwz6caTatMveQ4e+2P0wIAn6cyV+XOWTDk9FKmnTs++i4zW5cplfC8CAu4zmsQBHvGddtlaOscpOEe/AHGuRnH64wlOGGHOYWtZqADMu5iJXf8K+H6jLq0prrls4tdqoYsDl+R8tq05MgkL9Nx41So+I3tt2IqUid+h2kJcmFyuvyKRmkhLCWEAaDnqRyXmxi4T20VdTVssPqToZt816sUn0yKj7mJjqzg7QKc3TPQxQi4lZuIk6JFPyWeOl2Ww3MNYVKUkQvawA1zdLpVuj0NcZfQaah5x0RcvqLtSCZcg2zc5sRyXLODl4FdpV4LtGnc7gkHy2TY8LT+ZdnPOXA9lN2abHorwwfNdEnKO2izlnv3XTKCdNLkjdDH4UGJKfJiTSTFWVroV6psbQTzUHCMuGPulZXdM2AA5nf7KSht5irZVU1z2Jr5nmCYjca9Ap45zavIVhtx8m5iKDYkL1/B5sZNcFWk8ixQiysopicQZWY+PgQUCpXMyk5KqhjDPNHsV0h3qOaO0nv9iMsLUa7OoyD0SJOzSpo1KAB0TOKaOOdo08HxZ9L2Q6xuWm41/ovl/i3wfBqMm5qpe6PqPg2rmsFPlJlvF+mFXLEtHUC68PF/wDmMUZJuTPZ+2fQzWY41mlz3EucTJNzANgvrtBooYY/Kj5X4vq5TyenfCKVbDhersR5MZtFKq4NStpHRFORVqVmzc3UMkYSlZaMJJcFesCNPghVdFY0+GVKkGxSun2Xja5Qn+GSONFPUDY6FlLaK1ZapVGGxVozi+GRlGa6CdhwdCEXCMuhVklHsJmECyxAllZZZh+p80/pknkLLcE73pABR9Npk3kVdBBjRzKb067EtsJ1QxECEWBQVgOrR+lp+Cm0vYZY78sq4rEgtjLEHVbhRotjxVLuxFJ8WlskAwYJhc80r4LShfNM36zl6fg8mJWe5LZZIU5FjorVNZUy0eUHTaCLpkLJtPgY2mAsI5MlhRQJI4omJLbKcuDXyBmIuEg1XwT60k35Bcmo5kj1vhyUcbr3K2LqGFFJHoWXMCYptI1gn4rrxfdPndZznkiyMU4i8eSsczRmYs3U5HRiMnEG65ZHdBHU6h0TQkwyiuw3sVJJdiJskCyRmDawFFJMVtkPYla5CpC3CEr4HXI+lTHVNFWSlJlzADNVa06Tp2VISe5InJcWbLfacZ2Fl3HFQGIojKOpbP8AuUpcjQdNsrYugIOvOZM6LNcDQk0yrT0NyYMX8Apln2VMS6B5j4wpstjigaI0HT6qckmGbd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890" name="Picture 10" descr="http://energy.sia-partners.com/files/2009/03/tidal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9512" y="3212977"/>
            <a:ext cx="2106234" cy="1872208"/>
          </a:xfrm>
          <a:prstGeom prst="rect">
            <a:avLst/>
          </a:prstGeom>
          <a:noFill/>
        </p:spPr>
      </p:pic>
      <p:pic>
        <p:nvPicPr>
          <p:cNvPr id="122892" name="Picture 12" descr="http://news.seadiscovery.com/image.axd?picture=2013%2F8%2F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71800" y="3207403"/>
            <a:ext cx="2808312" cy="1877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85443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2"/>
          <p:cNvSpPr>
            <a:spLocks noChangeArrowheads="1"/>
          </p:cNvSpPr>
          <p:nvPr/>
        </p:nvSpPr>
        <p:spPr bwMode="auto">
          <a:xfrm>
            <a:off x="158180" y="1052736"/>
            <a:ext cx="4341812" cy="35394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125" indent="-365125" algn="ctr">
              <a:tabLst>
                <a:tab pos="2514600" algn="l"/>
              </a:tabLst>
            </a:pPr>
            <a:r>
              <a:rPr lang="en-GB" sz="2400" b="1" dirty="0" smtClean="0">
                <a:solidFill>
                  <a:srgbClr val="0070C0"/>
                </a:solidFill>
              </a:rPr>
              <a:t>Major Issues:</a:t>
            </a:r>
          </a:p>
          <a:p>
            <a:pPr marL="365125" indent="-365125" algn="just">
              <a:buFont typeface="Wingdings" pitchFamily="2" charset="2"/>
              <a:buChar char="Ø"/>
              <a:tabLst>
                <a:tab pos="2514600" algn="l"/>
              </a:tabLst>
            </a:pPr>
            <a:r>
              <a:rPr lang="en-GB" sz="2000" b="0" dirty="0" smtClean="0">
                <a:solidFill>
                  <a:srgbClr val="0070C0"/>
                </a:solidFill>
              </a:rPr>
              <a:t>Rising energy demand;</a:t>
            </a:r>
          </a:p>
          <a:p>
            <a:pPr marL="361950" indent="-361950" algn="just">
              <a:buFont typeface="Wingdings" pitchFamily="2" charset="2"/>
              <a:buChar char="Ø"/>
              <a:tabLst>
                <a:tab pos="2514600" algn="l"/>
              </a:tabLst>
            </a:pPr>
            <a:r>
              <a:rPr lang="en-GB" sz="2000" b="0" dirty="0" smtClean="0">
                <a:solidFill>
                  <a:srgbClr val="0070C0"/>
                </a:solidFill>
              </a:rPr>
              <a:t>Need to stabilise atmospheric CO</a:t>
            </a:r>
            <a:r>
              <a:rPr lang="en-GB" sz="2000" b="0" baseline="-25000" dirty="0" smtClean="0">
                <a:solidFill>
                  <a:srgbClr val="0070C0"/>
                </a:solidFill>
              </a:rPr>
              <a:t>2</a:t>
            </a:r>
            <a:r>
              <a:rPr lang="en-GB" sz="2000" b="0" dirty="0" smtClean="0">
                <a:solidFill>
                  <a:srgbClr val="0070C0"/>
                </a:solidFill>
              </a:rPr>
              <a:t> at 550ppm;</a:t>
            </a:r>
          </a:p>
          <a:p>
            <a:pPr marL="355600" indent="-355600" algn="just">
              <a:buFont typeface="Wingdings" pitchFamily="2" charset="2"/>
              <a:buChar char="Ø"/>
              <a:tabLst>
                <a:tab pos="2514600" algn="l"/>
              </a:tabLst>
            </a:pPr>
            <a:r>
              <a:rPr lang="en-GB" sz="2000" b="0" dirty="0" smtClean="0">
                <a:solidFill>
                  <a:srgbClr val="0070C0"/>
                </a:solidFill>
              </a:rPr>
              <a:t>Aging fleet of coal &amp; nuclear plant;</a:t>
            </a:r>
          </a:p>
          <a:p>
            <a:pPr marL="355600" indent="-355600" algn="just">
              <a:buFont typeface="Wingdings" pitchFamily="2" charset="2"/>
              <a:buChar char="Ø"/>
              <a:tabLst>
                <a:tab pos="2514600" algn="l"/>
              </a:tabLst>
            </a:pPr>
            <a:r>
              <a:rPr lang="en-GB" sz="2000" b="0" dirty="0" smtClean="0">
                <a:solidFill>
                  <a:srgbClr val="0070C0"/>
                </a:solidFill>
              </a:rPr>
              <a:t>Concerns about storage </a:t>
            </a:r>
            <a:r>
              <a:rPr lang="en-GB" sz="2000" b="0" dirty="0">
                <a:solidFill>
                  <a:srgbClr val="0070C0"/>
                </a:solidFill>
              </a:rPr>
              <a:t>of </a:t>
            </a:r>
            <a:r>
              <a:rPr lang="en-GB" sz="2000" b="0" dirty="0" smtClean="0">
                <a:solidFill>
                  <a:srgbClr val="0070C0"/>
                </a:solidFill>
              </a:rPr>
              <a:t>nuclear waste;</a:t>
            </a:r>
            <a:endParaRPr lang="en-GB" sz="2000" b="0" dirty="0">
              <a:solidFill>
                <a:srgbClr val="0070C0"/>
              </a:solidFill>
            </a:endParaRPr>
          </a:p>
          <a:p>
            <a:pPr marL="355600" indent="-355600" algn="just">
              <a:buFont typeface="Wingdings" pitchFamily="2" charset="2"/>
              <a:buChar char="Ø"/>
              <a:tabLst>
                <a:tab pos="2514600" algn="l"/>
              </a:tabLst>
            </a:pPr>
            <a:r>
              <a:rPr lang="en-GB" sz="2000" b="0" dirty="0" smtClean="0">
                <a:solidFill>
                  <a:srgbClr val="00B050"/>
                </a:solidFill>
              </a:rPr>
              <a:t>Declining </a:t>
            </a:r>
            <a:r>
              <a:rPr lang="en-GB" sz="2000" b="0" dirty="0">
                <a:solidFill>
                  <a:srgbClr val="00B050"/>
                </a:solidFill>
              </a:rPr>
              <a:t>oil &amp; gas reserves 30- 50 </a:t>
            </a:r>
            <a:r>
              <a:rPr lang="en-GB" sz="2000" b="0" dirty="0" smtClean="0">
                <a:solidFill>
                  <a:srgbClr val="00B050"/>
                </a:solidFill>
              </a:rPr>
              <a:t>years;</a:t>
            </a:r>
            <a:endParaRPr lang="en-GB" sz="2000" b="0" dirty="0">
              <a:solidFill>
                <a:srgbClr val="00B050"/>
              </a:solidFill>
            </a:endParaRPr>
          </a:p>
          <a:p>
            <a:pPr marL="355600" indent="-355600" algn="just">
              <a:buFont typeface="Wingdings" pitchFamily="2" charset="2"/>
              <a:buChar char="Ø"/>
              <a:tabLst>
                <a:tab pos="2514600" algn="l"/>
              </a:tabLst>
            </a:pPr>
            <a:r>
              <a:rPr lang="en-GB" sz="2000" b="0" dirty="0">
                <a:solidFill>
                  <a:srgbClr val="00B050"/>
                </a:solidFill>
              </a:rPr>
              <a:t>Only 70 years of uranium </a:t>
            </a:r>
            <a:r>
              <a:rPr lang="en-GB" sz="2000" b="0" dirty="0" smtClean="0">
                <a:solidFill>
                  <a:srgbClr val="00B050"/>
                </a:solidFill>
              </a:rPr>
              <a:t>left;</a:t>
            </a:r>
            <a:endParaRPr lang="en-GB" sz="2000" b="0" dirty="0">
              <a:solidFill>
                <a:srgbClr val="00B050"/>
              </a:solidFill>
            </a:endParaRPr>
          </a:p>
          <a:p>
            <a:pPr marL="355600" indent="-355600" algn="just">
              <a:buFont typeface="Wingdings" pitchFamily="2" charset="2"/>
              <a:buChar char="Ø"/>
              <a:tabLst>
                <a:tab pos="2514600" algn="l"/>
              </a:tabLst>
            </a:pPr>
            <a:r>
              <a:rPr lang="en-GB" sz="2000" b="0" dirty="0">
                <a:solidFill>
                  <a:srgbClr val="FF0000"/>
                </a:solidFill>
              </a:rPr>
              <a:t>Reduce reliance on </a:t>
            </a:r>
            <a:r>
              <a:rPr lang="en-GB" sz="2000" b="0" dirty="0" smtClean="0">
                <a:solidFill>
                  <a:srgbClr val="FF0000"/>
                </a:solidFill>
              </a:rPr>
              <a:t>hydrocarbons</a:t>
            </a:r>
            <a:r>
              <a:rPr lang="en-GB" sz="2000" b="0" dirty="0" smtClean="0">
                <a:solidFill>
                  <a:srgbClr val="0070C0"/>
                </a:solidFill>
              </a:rPr>
              <a:t>.</a:t>
            </a:r>
            <a:endParaRPr lang="en-GB" sz="2000" b="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1052736"/>
            <a:ext cx="36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 smtClean="0">
                <a:solidFill>
                  <a:srgbClr val="0070C0"/>
                </a:solidFill>
              </a:rPr>
              <a:t>Policy drivers: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b="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Low Carbon Society;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b="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Security of Supply;</a:t>
            </a:r>
          </a:p>
          <a:p>
            <a:pPr marL="266700" indent="-266700" algn="l">
              <a:buFont typeface="Wingdings" pitchFamily="2" charset="2"/>
              <a:buChar char="Ø"/>
            </a:pPr>
            <a:r>
              <a:rPr lang="en-GB" sz="2000" b="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Fuel Poverty;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" y="5280943"/>
            <a:ext cx="9058276" cy="1244401"/>
            <a:chOff x="38100" y="2406303"/>
            <a:chExt cx="9058276" cy="1022697"/>
          </a:xfrm>
        </p:grpSpPr>
        <p:pic>
          <p:nvPicPr>
            <p:cNvPr id="8" name="Picture 2" descr="Picture12"/>
            <p:cNvPicPr>
              <a:picLocks noChangeAspect="1" noChangeArrowheads="1"/>
            </p:cNvPicPr>
            <p:nvPr/>
          </p:nvPicPr>
          <p:blipFill>
            <a:blip r:embed="rId2" cstate="print"/>
            <a:srcRect t="7315" b="5252"/>
            <a:stretch>
              <a:fillRect/>
            </a:stretch>
          </p:blipFill>
          <p:spPr bwMode="auto">
            <a:xfrm>
              <a:off x="4479703" y="2417589"/>
              <a:ext cx="1765467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8" descr="a2384c207fa606b144b5316b86ccb00egeothermal-energy-plant-400"/>
            <p:cNvPicPr>
              <a:picLocks noChangeAspect="1" noChangeArrowheads="1"/>
            </p:cNvPicPr>
            <p:nvPr/>
          </p:nvPicPr>
          <p:blipFill>
            <a:blip r:embed="rId3" cstate="print"/>
            <a:srcRect b="7635"/>
            <a:stretch>
              <a:fillRect/>
            </a:stretch>
          </p:blipFill>
          <p:spPr bwMode="auto">
            <a:xfrm>
              <a:off x="2786042" y="2427114"/>
              <a:ext cx="1621984" cy="9810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  <p:pic>
          <p:nvPicPr>
            <p:cNvPr id="10" name="Picture 2" descr="wave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86626" y="2406303"/>
              <a:ext cx="1809750" cy="102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rapese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" y="2430685"/>
              <a:ext cx="1296988" cy="973932"/>
            </a:xfrm>
            <a:prstGeom prst="rect">
              <a:avLst/>
            </a:prstGeom>
            <a:noFill/>
          </p:spPr>
        </p:pic>
        <p:pic>
          <p:nvPicPr>
            <p:cNvPr id="12" name="Picture 6" descr="Fig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06765" y="2427114"/>
              <a:ext cx="1307600" cy="981075"/>
            </a:xfrm>
            <a:prstGeom prst="rect">
              <a:avLst/>
            </a:prstGeom>
            <a:noFill/>
          </p:spPr>
        </p:pic>
        <p:pic>
          <p:nvPicPr>
            <p:cNvPr id="13" name="Picture 3" descr="Turbine 1"/>
            <p:cNvPicPr>
              <a:picLocks noChangeAspect="1" noChangeArrowheads="1"/>
            </p:cNvPicPr>
            <p:nvPr/>
          </p:nvPicPr>
          <p:blipFill>
            <a:blip r:embed="rId7" cstate="print"/>
            <a:srcRect l="2937" t="1825" r="508" b="601"/>
            <a:stretch>
              <a:fillRect/>
            </a:stretch>
          </p:blipFill>
          <p:spPr bwMode="auto">
            <a:xfrm flipH="1">
              <a:off x="6316847" y="2407329"/>
              <a:ext cx="898104" cy="1020644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</p:grpSp>
      <p:sp>
        <p:nvSpPr>
          <p:cNvPr id="15" name="Rectangle 15"/>
          <p:cNvSpPr txBox="1">
            <a:spLocks noChangeArrowheads="1"/>
          </p:cNvSpPr>
          <p:nvPr/>
        </p:nvSpPr>
        <p:spPr>
          <a:xfrm>
            <a:off x="0" y="6574027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97468"/>
            <a:ext cx="788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800" b="0" dirty="0" smtClean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  <a:endParaRPr lang="en-GB" sz="2800" b="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32115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314700" y="692696"/>
            <a:ext cx="5829300" cy="82073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Oil Production/Consumption</a:t>
            </a:r>
          </a:p>
        </p:txBody>
      </p:sp>
      <p:pic>
        <p:nvPicPr>
          <p:cNvPr id="9" name="Content Placeholder 6" descr="OIL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85" y="1196752"/>
            <a:ext cx="8910156" cy="51125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0" y="6574027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8458" y="6320353"/>
            <a:ext cx="352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srgbClr val="0070C0"/>
                </a:solidFill>
              </a:rPr>
              <a:t>Source: BP Statistical Review of World Energy (2012)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xmlns="" val="33887882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314700" y="692696"/>
            <a:ext cx="5829300" cy="82073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Natural Gas Production/Consumption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7" name="Content Placeholder 6" descr="NG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066" y="1095845"/>
            <a:ext cx="8675759" cy="5213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58458" y="6320353"/>
            <a:ext cx="352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srgbClr val="0070C0"/>
                </a:solidFill>
              </a:rPr>
              <a:t>Source: BP Statistical Review of World Energy (2012)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xmlns="" val="39308264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314700" y="620688"/>
            <a:ext cx="5829300" cy="648072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Coal Production/Consumption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6208161" y="6237312"/>
            <a:ext cx="3044359" cy="360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9" name="Content Placeholder 6" descr="COAL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052736"/>
            <a:ext cx="8568951" cy="53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72085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effGomes_UoA_Template">
  <a:themeElements>
    <a:clrScheme name="UoA">
      <a:dk1>
        <a:srgbClr val="3D4F55"/>
      </a:dk1>
      <a:lt1>
        <a:srgbClr val="FFFFFF"/>
      </a:lt1>
      <a:dk2>
        <a:srgbClr val="3D4F55"/>
      </a:dk2>
      <a:lt2>
        <a:srgbClr val="FFFFFF"/>
      </a:lt2>
      <a:accent1>
        <a:srgbClr val="D12A1D"/>
      </a:accent1>
      <a:accent2>
        <a:srgbClr val="B4423E"/>
      </a:accent2>
      <a:accent3>
        <a:srgbClr val="E2ADAC"/>
      </a:accent3>
      <a:accent4>
        <a:srgbClr val="CF7875"/>
      </a:accent4>
      <a:accent5>
        <a:srgbClr val="77949D"/>
      </a:accent5>
      <a:accent6>
        <a:srgbClr val="D1DBDE"/>
      </a:accent6>
      <a:hlink>
        <a:srgbClr val="334247"/>
      </a:hlink>
      <a:folHlink>
        <a:srgbClr val="33424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JeffGomes_UoA_Template</Template>
  <TotalTime>41415</TotalTime>
  <Words>1872</Words>
  <Application>Microsoft Office PowerPoint</Application>
  <PresentationFormat>On-screen Show (4:3)</PresentationFormat>
  <Paragraphs>498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JeffGomes_UoA_Template</vt:lpstr>
      <vt:lpstr>Slide 1</vt:lpstr>
      <vt:lpstr>Outline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Energy Consumption</vt:lpstr>
      <vt:lpstr>Energy Consumption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JeffGomes</dc:creator>
  <cp:keywords>University of Aberdeen, PowerPoint Template, Internal</cp:keywords>
  <dc:description>Created: November 2011
This version: November 2011</dc:description>
  <cp:lastModifiedBy>Melo de almeida Gomes, Jefferson Luis</cp:lastModifiedBy>
  <cp:revision>715</cp:revision>
  <dcterms:created xsi:type="dcterms:W3CDTF">2013-09-28T10:45:14Z</dcterms:created>
  <dcterms:modified xsi:type="dcterms:W3CDTF">2014-09-12T19:26:57Z</dcterms:modified>
</cp:coreProperties>
</file>